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8"/>
  </p:notesMasterIdLst>
  <p:sldIdLst>
    <p:sldId id="293" r:id="rId3"/>
    <p:sldId id="257" r:id="rId4"/>
    <p:sldId id="258" r:id="rId5"/>
    <p:sldId id="294" r:id="rId6"/>
    <p:sldId id="260"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DEE"/>
    <a:srgbClr val="0087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69" d="100"/>
          <a:sy n="69" d="100"/>
        </p:scale>
        <p:origin x="112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53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J"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1BDC82-0741-4D27-B6C0-0F276E9DE47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413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388403" y="4657444"/>
            <a:ext cx="8366760" cy="3428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390906" y="733806"/>
            <a:ext cx="8366760" cy="2571750"/>
          </a:xfrm>
        </p:spPr>
        <p:txBody>
          <a:bodyPr anchor="t">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390906" y="3360420"/>
            <a:ext cx="5328666" cy="1049274"/>
          </a:xfrm>
        </p:spPr>
        <p:txBody>
          <a:bodyPr anchor="b">
            <a:normAutofit/>
          </a:bodyPr>
          <a:lstStyle>
            <a:lvl1pPr marL="0" indent="0" algn="l">
              <a:buNone/>
              <a:defRPr sz="1650" i="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27752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566616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390906" y="733806"/>
            <a:ext cx="3765042" cy="3216402"/>
          </a:xfrm>
        </p:spPr>
        <p:txBody>
          <a:bodyPr anchor="t">
            <a:normAutofit/>
          </a:bodyPr>
          <a:lstStyle>
            <a:lvl1pPr>
              <a:defRPr sz="405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390906" y="3950208"/>
            <a:ext cx="3765042" cy="816102"/>
          </a:xfrm>
        </p:spPr>
        <p:txBody>
          <a:bodyPr anchor="b">
            <a:normAutofit/>
          </a:bodyPr>
          <a:lstStyle>
            <a:lvl1pPr marL="0" indent="0">
              <a:buNone/>
              <a:defRPr sz="1650" i="1">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388403" y="381068"/>
            <a:ext cx="3765887" cy="111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50928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390906" y="1933956"/>
            <a:ext cx="3874770" cy="28254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4889754" y="1933956"/>
            <a:ext cx="3874770" cy="28254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07671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390906" y="733806"/>
            <a:ext cx="8373618" cy="912114"/>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390906" y="1755648"/>
            <a:ext cx="3874770" cy="493776"/>
          </a:xfrm>
        </p:spPr>
        <p:txBody>
          <a:bodyPr anchor="b">
            <a:normAutofit/>
          </a:bodyPr>
          <a:lstStyle>
            <a:lvl1pPr marL="0" indent="0">
              <a:buNone/>
              <a:defRPr sz="165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390906" y="2276856"/>
            <a:ext cx="3874770" cy="24825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4889754" y="1755648"/>
            <a:ext cx="3874770" cy="493776"/>
          </a:xfrm>
        </p:spPr>
        <p:txBody>
          <a:bodyPr anchor="b">
            <a:normAutofit/>
          </a:bodyPr>
          <a:lstStyle>
            <a:lvl1pPr marL="0" indent="0">
              <a:buNone/>
              <a:defRPr sz="165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4889754" y="2276856"/>
            <a:ext cx="3874770" cy="24825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17944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4027622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150779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390906" y="733806"/>
            <a:ext cx="3765042" cy="1844802"/>
          </a:xfrm>
        </p:spPr>
        <p:txBody>
          <a:bodyPr anchor="t">
            <a:noAutofit/>
          </a:bodyPr>
          <a:lstStyle>
            <a:lvl1pPr>
              <a:defRPr sz="33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4889754" y="740568"/>
            <a:ext cx="3874770" cy="4018788"/>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390906" y="2681478"/>
            <a:ext cx="3765042" cy="2077974"/>
          </a:xfrm>
        </p:spPr>
        <p:txBody>
          <a:bodyPr>
            <a:normAutofit/>
          </a:bodyPr>
          <a:lstStyle>
            <a:lvl1pPr marL="0" indent="0">
              <a:buNone/>
              <a:defRPr sz="1650" i="1"/>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596428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390906" y="733806"/>
            <a:ext cx="3765042" cy="1844802"/>
          </a:xfrm>
        </p:spPr>
        <p:txBody>
          <a:bodyPr anchor="t">
            <a:noAutofit/>
          </a:bodyPr>
          <a:lstStyle>
            <a:lvl1pPr>
              <a:defRPr sz="33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4889754" y="740568"/>
            <a:ext cx="3874770" cy="40187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390906" y="2681478"/>
            <a:ext cx="3765042" cy="2077974"/>
          </a:xfrm>
        </p:spPr>
        <p:txBody>
          <a:bodyPr>
            <a:normAutofit/>
          </a:bodyPr>
          <a:lstStyle>
            <a:lvl1pPr marL="0" indent="0">
              <a:buNone/>
              <a:defRPr sz="1650" i="1"/>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027367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049943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6494526" y="733806"/>
            <a:ext cx="1913382" cy="402564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390906" y="733806"/>
            <a:ext cx="6007608" cy="402564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3/31/2026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6702467" y="2688764"/>
            <a:ext cx="3994301" cy="111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11569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713225" y="2332200"/>
            <a:ext cx="41223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2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subTitle" idx="1"/>
          </p:nvPr>
        </p:nvSpPr>
        <p:spPr>
          <a:xfrm>
            <a:off x="713225" y="3230275"/>
            <a:ext cx="2736300" cy="84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800"/>
              <a:buNone/>
              <a:defRPr sz="1600">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8" name="Google Shape;18;p3"/>
          <p:cNvSpPr txBox="1">
            <a:spLocks noGrp="1"/>
          </p:cNvSpPr>
          <p:nvPr>
            <p:ph type="title" idx="2" hasCustomPrompt="1"/>
          </p:nvPr>
        </p:nvSpPr>
        <p:spPr>
          <a:xfrm>
            <a:off x="713225" y="1081700"/>
            <a:ext cx="2787000" cy="1250400"/>
          </a:xfrm>
          <a:prstGeom prst="rect">
            <a:avLst/>
          </a:prstGeom>
        </p:spPr>
        <p:txBody>
          <a:bodyPr spcFirstLastPara="1" wrap="square" lIns="91425" tIns="91425" rIns="91425" bIns="91425" anchor="ctr" anchorCtr="0">
            <a:noAutofit/>
          </a:bodyPr>
          <a:lstStyle>
            <a:lvl1pPr lvl="0" rtl="0">
              <a:spcBef>
                <a:spcPts val="0"/>
              </a:spcBef>
              <a:spcAft>
                <a:spcPts val="0"/>
              </a:spcAft>
              <a:buSzPts val="8900"/>
              <a:buNone/>
              <a:defRPr sz="8900"/>
            </a:lvl1pPr>
            <a:lvl2pPr lvl="1" algn="ctr" rtl="0">
              <a:spcBef>
                <a:spcPts val="0"/>
              </a:spcBef>
              <a:spcAft>
                <a:spcPts val="0"/>
              </a:spcAft>
              <a:buSzPts val="8900"/>
              <a:buNone/>
              <a:defRPr sz="8900"/>
            </a:lvl2pPr>
            <a:lvl3pPr lvl="2" algn="ctr" rtl="0">
              <a:spcBef>
                <a:spcPts val="0"/>
              </a:spcBef>
              <a:spcAft>
                <a:spcPts val="0"/>
              </a:spcAft>
              <a:buSzPts val="8900"/>
              <a:buNone/>
              <a:defRPr sz="8900"/>
            </a:lvl3pPr>
            <a:lvl4pPr lvl="3" algn="ctr" rtl="0">
              <a:spcBef>
                <a:spcPts val="0"/>
              </a:spcBef>
              <a:spcAft>
                <a:spcPts val="0"/>
              </a:spcAft>
              <a:buSzPts val="8900"/>
              <a:buNone/>
              <a:defRPr sz="8900"/>
            </a:lvl4pPr>
            <a:lvl5pPr lvl="4" algn="ctr" rtl="0">
              <a:spcBef>
                <a:spcPts val="0"/>
              </a:spcBef>
              <a:spcAft>
                <a:spcPts val="0"/>
              </a:spcAft>
              <a:buSzPts val="8900"/>
              <a:buNone/>
              <a:defRPr sz="8900"/>
            </a:lvl5pPr>
            <a:lvl6pPr lvl="5" algn="ctr" rtl="0">
              <a:spcBef>
                <a:spcPts val="0"/>
              </a:spcBef>
              <a:spcAft>
                <a:spcPts val="0"/>
              </a:spcAft>
              <a:buSzPts val="8900"/>
              <a:buNone/>
              <a:defRPr sz="8900"/>
            </a:lvl6pPr>
            <a:lvl7pPr lvl="6" algn="ctr" rtl="0">
              <a:spcBef>
                <a:spcPts val="0"/>
              </a:spcBef>
              <a:spcAft>
                <a:spcPts val="0"/>
              </a:spcAft>
              <a:buSzPts val="8900"/>
              <a:buNone/>
              <a:defRPr sz="8900"/>
            </a:lvl7pPr>
            <a:lvl8pPr lvl="7" algn="ctr" rtl="0">
              <a:spcBef>
                <a:spcPts val="0"/>
              </a:spcBef>
              <a:spcAft>
                <a:spcPts val="0"/>
              </a:spcAft>
              <a:buSzPts val="8900"/>
              <a:buNone/>
              <a:defRPr sz="8900"/>
            </a:lvl8pPr>
            <a:lvl9pPr lvl="8" algn="ctr" rtl="0">
              <a:spcBef>
                <a:spcPts val="0"/>
              </a:spcBef>
              <a:spcAft>
                <a:spcPts val="0"/>
              </a:spcAft>
              <a:buSzPts val="8900"/>
              <a:buNone/>
              <a:defRPr sz="8900"/>
            </a:lvl9pPr>
          </a:lstStyle>
          <a:p>
            <a:r>
              <a:t>xx%</a:t>
            </a:r>
          </a:p>
        </p:txBody>
      </p:sp>
      <p:sp>
        <p:nvSpPr>
          <p:cNvPr id="19" name="Google Shape;19;p3"/>
          <p:cNvSpPr/>
          <p:nvPr/>
        </p:nvSpPr>
        <p:spPr>
          <a:xfrm>
            <a:off x="7469364" y="4321901"/>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 name="Google Shape;20;p3"/>
          <p:cNvSpPr/>
          <p:nvPr/>
        </p:nvSpPr>
        <p:spPr>
          <a:xfrm>
            <a:off x="3534651" y="474389"/>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3"/>
          <p:cNvSpPr/>
          <p:nvPr/>
        </p:nvSpPr>
        <p:spPr>
          <a:xfrm>
            <a:off x="520226" y="4325776"/>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567910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flipH="1">
            <a:off x="4308475" y="2334763"/>
            <a:ext cx="41223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2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8" name="Google Shape;148;p15"/>
          <p:cNvSpPr txBox="1">
            <a:spLocks noGrp="1"/>
          </p:cNvSpPr>
          <p:nvPr>
            <p:ph type="subTitle" idx="1"/>
          </p:nvPr>
        </p:nvSpPr>
        <p:spPr>
          <a:xfrm flipH="1">
            <a:off x="5694475" y="3227713"/>
            <a:ext cx="2736300" cy="841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1800"/>
              <a:buNone/>
              <a:defRPr sz="1600">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49" name="Google Shape;149;p15"/>
          <p:cNvSpPr txBox="1">
            <a:spLocks noGrp="1"/>
          </p:cNvSpPr>
          <p:nvPr>
            <p:ph type="title" idx="2" hasCustomPrompt="1"/>
          </p:nvPr>
        </p:nvSpPr>
        <p:spPr>
          <a:xfrm flipH="1">
            <a:off x="5643775" y="1084274"/>
            <a:ext cx="2787000" cy="1250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8900"/>
              <a:buNone/>
              <a:defRPr sz="8900"/>
            </a:lvl1pPr>
            <a:lvl2pPr lvl="1" algn="ctr" rtl="0">
              <a:spcBef>
                <a:spcPts val="0"/>
              </a:spcBef>
              <a:spcAft>
                <a:spcPts val="0"/>
              </a:spcAft>
              <a:buSzPts val="8900"/>
              <a:buNone/>
              <a:defRPr sz="8900"/>
            </a:lvl2pPr>
            <a:lvl3pPr lvl="2" algn="ctr" rtl="0">
              <a:spcBef>
                <a:spcPts val="0"/>
              </a:spcBef>
              <a:spcAft>
                <a:spcPts val="0"/>
              </a:spcAft>
              <a:buSzPts val="8900"/>
              <a:buNone/>
              <a:defRPr sz="8900"/>
            </a:lvl3pPr>
            <a:lvl4pPr lvl="3" algn="ctr" rtl="0">
              <a:spcBef>
                <a:spcPts val="0"/>
              </a:spcBef>
              <a:spcAft>
                <a:spcPts val="0"/>
              </a:spcAft>
              <a:buSzPts val="8900"/>
              <a:buNone/>
              <a:defRPr sz="8900"/>
            </a:lvl4pPr>
            <a:lvl5pPr lvl="4" algn="ctr" rtl="0">
              <a:spcBef>
                <a:spcPts val="0"/>
              </a:spcBef>
              <a:spcAft>
                <a:spcPts val="0"/>
              </a:spcAft>
              <a:buSzPts val="8900"/>
              <a:buNone/>
              <a:defRPr sz="8900"/>
            </a:lvl5pPr>
            <a:lvl6pPr lvl="5" algn="ctr" rtl="0">
              <a:spcBef>
                <a:spcPts val="0"/>
              </a:spcBef>
              <a:spcAft>
                <a:spcPts val="0"/>
              </a:spcAft>
              <a:buSzPts val="8900"/>
              <a:buNone/>
              <a:defRPr sz="8900"/>
            </a:lvl6pPr>
            <a:lvl7pPr lvl="6" algn="ctr" rtl="0">
              <a:spcBef>
                <a:spcPts val="0"/>
              </a:spcBef>
              <a:spcAft>
                <a:spcPts val="0"/>
              </a:spcAft>
              <a:buSzPts val="8900"/>
              <a:buNone/>
              <a:defRPr sz="8900"/>
            </a:lvl7pPr>
            <a:lvl8pPr lvl="7" algn="ctr" rtl="0">
              <a:spcBef>
                <a:spcPts val="0"/>
              </a:spcBef>
              <a:spcAft>
                <a:spcPts val="0"/>
              </a:spcAft>
              <a:buSzPts val="8900"/>
              <a:buNone/>
              <a:defRPr sz="8900"/>
            </a:lvl8pPr>
            <a:lvl9pPr lvl="8" algn="ctr" rtl="0">
              <a:spcBef>
                <a:spcPts val="0"/>
              </a:spcBef>
              <a:spcAft>
                <a:spcPts val="0"/>
              </a:spcAft>
              <a:buSzPts val="8900"/>
              <a:buNone/>
              <a:defRPr sz="8900"/>
            </a:lvl9pPr>
          </a:lstStyle>
          <a:p>
            <a:r>
              <a:t>xx%</a:t>
            </a:r>
          </a:p>
        </p:txBody>
      </p:sp>
      <p:sp>
        <p:nvSpPr>
          <p:cNvPr id="150" name="Google Shape;150;p15"/>
          <p:cNvSpPr/>
          <p:nvPr/>
        </p:nvSpPr>
        <p:spPr>
          <a:xfrm>
            <a:off x="565026" y="1084264"/>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1" name="Google Shape;151;p15"/>
          <p:cNvSpPr/>
          <p:nvPr/>
        </p:nvSpPr>
        <p:spPr>
          <a:xfrm>
            <a:off x="7801301" y="656051"/>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2" name="Google Shape;152;p15"/>
          <p:cNvSpPr/>
          <p:nvPr/>
        </p:nvSpPr>
        <p:spPr>
          <a:xfrm>
            <a:off x="7386501" y="445089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788980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53"/>
        <p:cNvGrpSpPr/>
        <p:nvPr/>
      </p:nvGrpSpPr>
      <p:grpSpPr>
        <a:xfrm>
          <a:off x="0" y="0"/>
          <a:ext cx="0" cy="0"/>
          <a:chOff x="0" y="0"/>
          <a:chExt cx="0" cy="0"/>
        </a:xfrm>
      </p:grpSpPr>
      <p:sp>
        <p:nvSpPr>
          <p:cNvPr id="154" name="Google Shape;154;p16"/>
          <p:cNvSpPr txBox="1">
            <a:spLocks noGrp="1"/>
          </p:cNvSpPr>
          <p:nvPr>
            <p:ph type="title"/>
          </p:nvPr>
        </p:nvSpPr>
        <p:spPr>
          <a:xfrm>
            <a:off x="713225" y="2332200"/>
            <a:ext cx="41223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2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5" name="Google Shape;155;p16"/>
          <p:cNvSpPr txBox="1">
            <a:spLocks noGrp="1"/>
          </p:cNvSpPr>
          <p:nvPr>
            <p:ph type="subTitle" idx="1"/>
          </p:nvPr>
        </p:nvSpPr>
        <p:spPr>
          <a:xfrm>
            <a:off x="713225" y="3225125"/>
            <a:ext cx="2736300" cy="841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800"/>
              <a:buNone/>
              <a:defRPr sz="1600">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56" name="Google Shape;156;p16"/>
          <p:cNvSpPr txBox="1">
            <a:spLocks noGrp="1"/>
          </p:cNvSpPr>
          <p:nvPr>
            <p:ph type="title" idx="2" hasCustomPrompt="1"/>
          </p:nvPr>
        </p:nvSpPr>
        <p:spPr>
          <a:xfrm>
            <a:off x="713225" y="1081700"/>
            <a:ext cx="2787000" cy="1250400"/>
          </a:xfrm>
          <a:prstGeom prst="rect">
            <a:avLst/>
          </a:prstGeom>
        </p:spPr>
        <p:txBody>
          <a:bodyPr spcFirstLastPara="1" wrap="square" lIns="91425" tIns="91425" rIns="91425" bIns="91425" anchor="ctr" anchorCtr="0">
            <a:noAutofit/>
          </a:bodyPr>
          <a:lstStyle>
            <a:lvl1pPr lvl="0" rtl="0">
              <a:spcBef>
                <a:spcPts val="0"/>
              </a:spcBef>
              <a:spcAft>
                <a:spcPts val="0"/>
              </a:spcAft>
              <a:buSzPts val="8900"/>
              <a:buNone/>
              <a:defRPr sz="8900"/>
            </a:lvl1pPr>
            <a:lvl2pPr lvl="1" algn="ctr" rtl="0">
              <a:spcBef>
                <a:spcPts val="0"/>
              </a:spcBef>
              <a:spcAft>
                <a:spcPts val="0"/>
              </a:spcAft>
              <a:buSzPts val="8900"/>
              <a:buNone/>
              <a:defRPr sz="8900"/>
            </a:lvl2pPr>
            <a:lvl3pPr lvl="2" algn="ctr" rtl="0">
              <a:spcBef>
                <a:spcPts val="0"/>
              </a:spcBef>
              <a:spcAft>
                <a:spcPts val="0"/>
              </a:spcAft>
              <a:buSzPts val="8900"/>
              <a:buNone/>
              <a:defRPr sz="8900"/>
            </a:lvl3pPr>
            <a:lvl4pPr lvl="3" algn="ctr" rtl="0">
              <a:spcBef>
                <a:spcPts val="0"/>
              </a:spcBef>
              <a:spcAft>
                <a:spcPts val="0"/>
              </a:spcAft>
              <a:buSzPts val="8900"/>
              <a:buNone/>
              <a:defRPr sz="8900"/>
            </a:lvl4pPr>
            <a:lvl5pPr lvl="4" algn="ctr" rtl="0">
              <a:spcBef>
                <a:spcPts val="0"/>
              </a:spcBef>
              <a:spcAft>
                <a:spcPts val="0"/>
              </a:spcAft>
              <a:buSzPts val="8900"/>
              <a:buNone/>
              <a:defRPr sz="8900"/>
            </a:lvl5pPr>
            <a:lvl6pPr lvl="5" algn="ctr" rtl="0">
              <a:spcBef>
                <a:spcPts val="0"/>
              </a:spcBef>
              <a:spcAft>
                <a:spcPts val="0"/>
              </a:spcAft>
              <a:buSzPts val="8900"/>
              <a:buNone/>
              <a:defRPr sz="8900"/>
            </a:lvl6pPr>
            <a:lvl7pPr lvl="6" algn="ctr" rtl="0">
              <a:spcBef>
                <a:spcPts val="0"/>
              </a:spcBef>
              <a:spcAft>
                <a:spcPts val="0"/>
              </a:spcAft>
              <a:buSzPts val="8900"/>
              <a:buNone/>
              <a:defRPr sz="8900"/>
            </a:lvl7pPr>
            <a:lvl8pPr lvl="7" algn="ctr" rtl="0">
              <a:spcBef>
                <a:spcPts val="0"/>
              </a:spcBef>
              <a:spcAft>
                <a:spcPts val="0"/>
              </a:spcAft>
              <a:buSzPts val="8900"/>
              <a:buNone/>
              <a:defRPr sz="8900"/>
            </a:lvl8pPr>
            <a:lvl9pPr lvl="8" algn="ctr" rtl="0">
              <a:spcBef>
                <a:spcPts val="0"/>
              </a:spcBef>
              <a:spcAft>
                <a:spcPts val="0"/>
              </a:spcAft>
              <a:buSzPts val="8900"/>
              <a:buNone/>
              <a:defRPr sz="8900"/>
            </a:lvl9pPr>
          </a:lstStyle>
          <a:p>
            <a:r>
              <a:t>xx%</a:t>
            </a:r>
          </a:p>
        </p:txBody>
      </p:sp>
      <p:sp>
        <p:nvSpPr>
          <p:cNvPr id="157" name="Google Shape;157;p16"/>
          <p:cNvSpPr/>
          <p:nvPr/>
        </p:nvSpPr>
        <p:spPr>
          <a:xfrm>
            <a:off x="2124126" y="78054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8" name="Google Shape;158;p16"/>
          <p:cNvSpPr/>
          <p:nvPr/>
        </p:nvSpPr>
        <p:spPr>
          <a:xfrm>
            <a:off x="1075326" y="439274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9" name="Google Shape;159;p16"/>
          <p:cNvSpPr/>
          <p:nvPr/>
        </p:nvSpPr>
        <p:spPr>
          <a:xfrm>
            <a:off x="8065201" y="78054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180275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160"/>
        <p:cNvGrpSpPr/>
        <p:nvPr/>
      </p:nvGrpSpPr>
      <p:grpSpPr>
        <a:xfrm>
          <a:off x="0" y="0"/>
          <a:ext cx="0" cy="0"/>
          <a:chOff x="0" y="0"/>
          <a:chExt cx="0" cy="0"/>
        </a:xfrm>
      </p:grpSpPr>
      <p:sp>
        <p:nvSpPr>
          <p:cNvPr id="161" name="Google Shape;161;p17"/>
          <p:cNvSpPr txBox="1">
            <a:spLocks noGrp="1"/>
          </p:cNvSpPr>
          <p:nvPr>
            <p:ph type="title"/>
          </p:nvPr>
        </p:nvSpPr>
        <p:spPr>
          <a:xfrm flipH="1">
            <a:off x="4308475" y="2413800"/>
            <a:ext cx="41223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2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62" name="Google Shape;162;p17"/>
          <p:cNvSpPr txBox="1">
            <a:spLocks noGrp="1"/>
          </p:cNvSpPr>
          <p:nvPr>
            <p:ph type="subTitle" idx="1"/>
          </p:nvPr>
        </p:nvSpPr>
        <p:spPr>
          <a:xfrm flipH="1">
            <a:off x="5694475" y="3317010"/>
            <a:ext cx="2736300" cy="6837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dk1"/>
              </a:buClr>
              <a:buSzPts val="1800"/>
              <a:buNone/>
              <a:defRPr sz="1600">
                <a:solidFill>
                  <a:schemeClr val="dk1"/>
                </a:solidFill>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a:endParaRPr/>
          </a:p>
        </p:txBody>
      </p:sp>
      <p:sp>
        <p:nvSpPr>
          <p:cNvPr id="163" name="Google Shape;163;p17"/>
          <p:cNvSpPr txBox="1">
            <a:spLocks noGrp="1"/>
          </p:cNvSpPr>
          <p:nvPr>
            <p:ph type="title" idx="2" hasCustomPrompt="1"/>
          </p:nvPr>
        </p:nvSpPr>
        <p:spPr>
          <a:xfrm flipH="1">
            <a:off x="5643775" y="1163300"/>
            <a:ext cx="2787000" cy="1250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8900"/>
              <a:buNone/>
              <a:defRPr sz="8900"/>
            </a:lvl1pPr>
            <a:lvl2pPr lvl="1" algn="ctr" rtl="0">
              <a:spcBef>
                <a:spcPts val="0"/>
              </a:spcBef>
              <a:spcAft>
                <a:spcPts val="0"/>
              </a:spcAft>
              <a:buSzPts val="8900"/>
              <a:buNone/>
              <a:defRPr sz="8900"/>
            </a:lvl2pPr>
            <a:lvl3pPr lvl="2" algn="ctr" rtl="0">
              <a:spcBef>
                <a:spcPts val="0"/>
              </a:spcBef>
              <a:spcAft>
                <a:spcPts val="0"/>
              </a:spcAft>
              <a:buSzPts val="8900"/>
              <a:buNone/>
              <a:defRPr sz="8900"/>
            </a:lvl3pPr>
            <a:lvl4pPr lvl="3" algn="ctr" rtl="0">
              <a:spcBef>
                <a:spcPts val="0"/>
              </a:spcBef>
              <a:spcAft>
                <a:spcPts val="0"/>
              </a:spcAft>
              <a:buSzPts val="8900"/>
              <a:buNone/>
              <a:defRPr sz="8900"/>
            </a:lvl4pPr>
            <a:lvl5pPr lvl="4" algn="ctr" rtl="0">
              <a:spcBef>
                <a:spcPts val="0"/>
              </a:spcBef>
              <a:spcAft>
                <a:spcPts val="0"/>
              </a:spcAft>
              <a:buSzPts val="8900"/>
              <a:buNone/>
              <a:defRPr sz="8900"/>
            </a:lvl5pPr>
            <a:lvl6pPr lvl="5" algn="ctr" rtl="0">
              <a:spcBef>
                <a:spcPts val="0"/>
              </a:spcBef>
              <a:spcAft>
                <a:spcPts val="0"/>
              </a:spcAft>
              <a:buSzPts val="8900"/>
              <a:buNone/>
              <a:defRPr sz="8900"/>
            </a:lvl6pPr>
            <a:lvl7pPr lvl="6" algn="ctr" rtl="0">
              <a:spcBef>
                <a:spcPts val="0"/>
              </a:spcBef>
              <a:spcAft>
                <a:spcPts val="0"/>
              </a:spcAft>
              <a:buSzPts val="8900"/>
              <a:buNone/>
              <a:defRPr sz="8900"/>
            </a:lvl7pPr>
            <a:lvl8pPr lvl="7" algn="ctr" rtl="0">
              <a:spcBef>
                <a:spcPts val="0"/>
              </a:spcBef>
              <a:spcAft>
                <a:spcPts val="0"/>
              </a:spcAft>
              <a:buSzPts val="8900"/>
              <a:buNone/>
              <a:defRPr sz="8900"/>
            </a:lvl8pPr>
            <a:lvl9pPr lvl="8" algn="ctr" rtl="0">
              <a:spcBef>
                <a:spcPts val="0"/>
              </a:spcBef>
              <a:spcAft>
                <a:spcPts val="0"/>
              </a:spcAft>
              <a:buSzPts val="8900"/>
              <a:buNone/>
              <a:defRPr sz="8900"/>
            </a:lvl9pPr>
          </a:lstStyle>
          <a:p>
            <a:r>
              <a:t>xx%</a:t>
            </a:r>
          </a:p>
        </p:txBody>
      </p:sp>
      <p:sp>
        <p:nvSpPr>
          <p:cNvPr id="164" name="Google Shape;164;p17"/>
          <p:cNvSpPr/>
          <p:nvPr/>
        </p:nvSpPr>
        <p:spPr>
          <a:xfrm>
            <a:off x="270026" y="227474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65" name="Google Shape;165;p17"/>
          <p:cNvSpPr/>
          <p:nvPr/>
        </p:nvSpPr>
        <p:spPr>
          <a:xfrm>
            <a:off x="7855326" y="474398"/>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66" name="Google Shape;166;p17"/>
          <p:cNvSpPr/>
          <p:nvPr/>
        </p:nvSpPr>
        <p:spPr>
          <a:xfrm>
            <a:off x="6988351" y="4450910"/>
            <a:ext cx="148525" cy="148525"/>
          </a:xfrm>
          <a:custGeom>
            <a:avLst/>
            <a:gdLst/>
            <a:ahLst/>
            <a:cxnLst/>
            <a:rect l="l" t="t" r="r" b="b"/>
            <a:pathLst>
              <a:path w="5941" h="5941" fill="none" extrusionOk="0">
                <a:moveTo>
                  <a:pt x="5940" y="2957"/>
                </a:moveTo>
                <a:cubicBezTo>
                  <a:pt x="5940" y="4611"/>
                  <a:pt x="4611" y="5941"/>
                  <a:pt x="2957" y="5941"/>
                </a:cubicBezTo>
                <a:cubicBezTo>
                  <a:pt x="1329" y="5941"/>
                  <a:pt x="0" y="4611"/>
                  <a:pt x="0" y="2957"/>
                </a:cubicBezTo>
                <a:cubicBezTo>
                  <a:pt x="0" y="1329"/>
                  <a:pt x="1329" y="0"/>
                  <a:pt x="2957" y="0"/>
                </a:cubicBezTo>
                <a:cubicBezTo>
                  <a:pt x="4611" y="0"/>
                  <a:pt x="5940" y="1329"/>
                  <a:pt x="5940" y="2957"/>
                </a:cubicBezTo>
                <a:close/>
              </a:path>
            </a:pathLst>
          </a:custGeom>
          <a:noFill/>
          <a:ln w="19050"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157074937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390906" y="733806"/>
            <a:ext cx="8366760" cy="109728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390906" y="1933956"/>
            <a:ext cx="8366760" cy="28254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390906" y="4814316"/>
            <a:ext cx="2057400" cy="273844"/>
          </a:xfrm>
          <a:prstGeom prst="rect">
            <a:avLst/>
          </a:prstGeom>
        </p:spPr>
        <p:txBody>
          <a:bodyPr vert="horz" lIns="91440" tIns="45720" rIns="91440" bIns="45720" rtlCol="0" anchor="ctr"/>
          <a:lstStyle>
            <a:lvl1pPr algn="l">
              <a:defRPr sz="675">
                <a:solidFill>
                  <a:schemeClr val="tx1"/>
                </a:solidFill>
              </a:defRPr>
            </a:lvl1pPr>
          </a:lstStyle>
          <a:p>
            <a:fld id="{E80C50CD-E178-4744-9B35-B2F624D6C5E9}" type="datetimeFigureOut">
              <a:rPr lang="en-US" smtClean="0"/>
              <a:pPr/>
              <a:t>3/31/2026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390906" y="75438"/>
            <a:ext cx="3086100" cy="273844"/>
          </a:xfrm>
          <a:prstGeom prst="rect">
            <a:avLst/>
          </a:prstGeom>
        </p:spPr>
        <p:txBody>
          <a:bodyPr vert="horz" lIns="91440" tIns="45720" rIns="91440" bIns="45720" rtlCol="0" anchor="ctr"/>
          <a:lstStyle>
            <a:lvl1pPr algn="l">
              <a:defRPr sz="675">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8593074" y="4814316"/>
            <a:ext cx="480060" cy="273844"/>
          </a:xfrm>
          <a:prstGeom prst="rect">
            <a:avLst/>
          </a:prstGeom>
        </p:spPr>
        <p:txBody>
          <a:bodyPr vert="horz" lIns="91440" tIns="45720" rIns="91440" bIns="45720" rtlCol="0" anchor="ctr"/>
          <a:lstStyle>
            <a:lvl1pPr algn="r">
              <a:defRPr sz="675">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388402" y="381068"/>
            <a:ext cx="8364911" cy="11195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8870473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Lst>
  <p:txStyles>
    <p:titleStyle>
      <a:lvl1pPr algn="l" defTabSz="685800" rtl="0" eaLnBrk="1" latinLnBrk="0" hangingPunct="1">
        <a:lnSpc>
          <a:spcPct val="10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9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mailto:serviceclientbusiness@celtiis.bj"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ierstadt"/>
            </a:endParaRPr>
          </a:p>
        </p:txBody>
      </p:sp>
      <p:sp>
        <p:nvSpPr>
          <p:cNvPr id="11" name="Rectangle 10">
            <a:extLst>
              <a:ext uri="{FF2B5EF4-FFF2-40B4-BE49-F238E27FC236}">
                <a16:creationId xmlns:a16="http://schemas.microsoft.com/office/drawing/2014/main" id="{0DBFCB27-760B-5FF3-72F5-581461CE1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9143999" cy="960120"/>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ierstadt"/>
            </a:endParaRPr>
          </a:p>
        </p:txBody>
      </p:sp>
      <p:sp>
        <p:nvSpPr>
          <p:cNvPr id="2" name="Titre 1">
            <a:extLst>
              <a:ext uri="{FF2B5EF4-FFF2-40B4-BE49-F238E27FC236}">
                <a16:creationId xmlns:a16="http://schemas.microsoft.com/office/drawing/2014/main" id="{C7C23A77-E7A6-41EB-DC8D-58FBACC3BAF5}"/>
              </a:ext>
            </a:extLst>
          </p:cNvPr>
          <p:cNvSpPr>
            <a:spLocks noGrp="1"/>
          </p:cNvSpPr>
          <p:nvPr>
            <p:ph type="ctrTitle"/>
          </p:nvPr>
        </p:nvSpPr>
        <p:spPr>
          <a:xfrm>
            <a:off x="164207" y="4350987"/>
            <a:ext cx="4583641" cy="720090"/>
          </a:xfrm>
        </p:spPr>
        <p:txBody>
          <a:bodyPr anchor="ctr">
            <a:normAutofit/>
          </a:bodyPr>
          <a:lstStyle/>
          <a:p>
            <a:r>
              <a:rPr lang="fr-FR" sz="2000" dirty="0">
                <a:latin typeface="Times New Roman" panose="02020603050405020304" pitchFamily="18" charset="0"/>
                <a:cs typeface="Times New Roman" panose="02020603050405020304" pitchFamily="18" charset="0"/>
              </a:rPr>
              <a:t>REFONTE SITE WEB </a:t>
            </a:r>
          </a:p>
        </p:txBody>
      </p:sp>
      <p:sp>
        <p:nvSpPr>
          <p:cNvPr id="3" name="Sous-titre 2">
            <a:extLst>
              <a:ext uri="{FF2B5EF4-FFF2-40B4-BE49-F238E27FC236}">
                <a16:creationId xmlns:a16="http://schemas.microsoft.com/office/drawing/2014/main" id="{29920296-D386-9A6F-4227-796405BAC99A}"/>
              </a:ext>
            </a:extLst>
          </p:cNvPr>
          <p:cNvSpPr>
            <a:spLocks noGrp="1"/>
          </p:cNvSpPr>
          <p:nvPr>
            <p:ph type="subTitle" idx="1"/>
          </p:nvPr>
        </p:nvSpPr>
        <p:spPr>
          <a:xfrm>
            <a:off x="3867268" y="4350987"/>
            <a:ext cx="2551592" cy="720090"/>
          </a:xfrm>
        </p:spPr>
        <p:txBody>
          <a:bodyPr anchor="ctr">
            <a:normAutofit/>
          </a:bodyPr>
          <a:lstStyle/>
          <a:p>
            <a:pPr algn="ctr"/>
            <a:r>
              <a:rPr lang="fr-FR" sz="1425" dirty="0">
                <a:latin typeface="Times New Roman" panose="02020603050405020304" pitchFamily="18" charset="0"/>
                <a:cs typeface="Times New Roman" panose="02020603050405020304" pitchFamily="18" charset="0"/>
              </a:rPr>
              <a:t>DCB/DMP </a:t>
            </a:r>
          </a:p>
        </p:txBody>
      </p:sp>
      <p:pic>
        <p:nvPicPr>
          <p:cNvPr id="7" name="Image 6" descr="Une image contenant Graphique, Police, texte, capture d’écran&#10;&#10;Description générée automatiquement">
            <a:extLst>
              <a:ext uri="{FF2B5EF4-FFF2-40B4-BE49-F238E27FC236}">
                <a16:creationId xmlns:a16="http://schemas.microsoft.com/office/drawing/2014/main" id="{FCD7D16A-4753-E61F-AAC3-EB1D3C320F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9873" y="4488707"/>
            <a:ext cx="929248" cy="444650"/>
          </a:xfrm>
          <a:prstGeom prst="rect">
            <a:avLst/>
          </a:prstGeom>
          <a:solidFill>
            <a:schemeClr val="tx1"/>
          </a:solidFill>
        </p:spPr>
      </p:pic>
      <p:sp>
        <p:nvSpPr>
          <p:cNvPr id="8" name="Shape 5">
            <a:extLst>
              <a:ext uri="{FF2B5EF4-FFF2-40B4-BE49-F238E27FC236}">
                <a16:creationId xmlns:a16="http://schemas.microsoft.com/office/drawing/2014/main" id="{75F32609-7708-80E3-76C6-988F4136CD81}"/>
              </a:ext>
            </a:extLst>
          </p:cNvPr>
          <p:cNvSpPr/>
          <p:nvPr/>
        </p:nvSpPr>
        <p:spPr>
          <a:xfrm>
            <a:off x="8022" y="2571750"/>
            <a:ext cx="9143999" cy="751716"/>
          </a:xfrm>
          <a:prstGeom prst="rect">
            <a:avLst/>
          </a:prstGeom>
          <a:solidFill>
            <a:srgbClr val="002060"/>
          </a:solidFill>
          <a:ln w="6350">
            <a:noFill/>
            <a:prstDash val="solid"/>
          </a:ln>
          <a:effectLst>
            <a:outerShdw blurRad="76200" dist="25400" dir="8100000" algn="bl" rotWithShape="0">
              <a:srgbClr val="000000">
                <a:alpha val="7000"/>
              </a:srgbClr>
            </a:outerShdw>
          </a:effectLst>
        </p:spPr>
        <p:txBody>
          <a:bodyPr/>
          <a:lstStyle/>
          <a:p>
            <a:endParaRPr lang="fr-BJ" sz="3200" dirty="0">
              <a:latin typeface="Times New Roman" panose="02020603050405020304" pitchFamily="18" charset="0"/>
              <a:cs typeface="Times New Roman" panose="02020603050405020304" pitchFamily="18" charset="0"/>
            </a:endParaRPr>
          </a:p>
        </p:txBody>
      </p:sp>
      <p:sp>
        <p:nvSpPr>
          <p:cNvPr id="5" name="Titre 1">
            <a:extLst>
              <a:ext uri="{FF2B5EF4-FFF2-40B4-BE49-F238E27FC236}">
                <a16:creationId xmlns:a16="http://schemas.microsoft.com/office/drawing/2014/main" id="{74AAF865-6771-FC4B-66F5-11744F91BC7D}"/>
              </a:ext>
            </a:extLst>
          </p:cNvPr>
          <p:cNvSpPr txBox="1">
            <a:spLocks/>
          </p:cNvSpPr>
          <p:nvPr/>
        </p:nvSpPr>
        <p:spPr>
          <a:xfrm>
            <a:off x="19663" y="1779236"/>
            <a:ext cx="9144001" cy="1544230"/>
          </a:xfrm>
          <a:prstGeom prst="rect">
            <a:avLst/>
          </a:prstGeom>
        </p:spPr>
        <p:txBody>
          <a:bodyPr vert="horz" lIns="68580" tIns="34290" rIns="68580" bIns="34290" rtlCol="0" anchor="ctr">
            <a:noAutofit/>
          </a:bodyPr>
          <a:lstStyle>
            <a:lvl1pPr algn="l" defTabSz="914400" rtl="0" eaLnBrk="1" latinLnBrk="0" hangingPunct="1">
              <a:lnSpc>
                <a:spcPct val="100000"/>
              </a:lnSpc>
              <a:spcBef>
                <a:spcPct val="0"/>
              </a:spcBef>
              <a:buNone/>
              <a:defRPr sz="7200" b="1" kern="1200">
                <a:solidFill>
                  <a:schemeClr val="tx1"/>
                </a:solidFill>
                <a:latin typeface="+mj-lt"/>
                <a:ea typeface="+mj-ea"/>
                <a:cs typeface="+mj-cs"/>
              </a:defRPr>
            </a:lvl1pPr>
          </a:lstStyle>
          <a:p>
            <a:pPr algn="ctr" defTabSz="685800"/>
            <a:r>
              <a:rPr lang="fr-FR" sz="4950"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FICHE WEB </a:t>
            </a:r>
          </a:p>
          <a:p>
            <a:pPr algn="ctr" defTabSz="685800"/>
            <a:r>
              <a:rPr lang="fr-FR" sz="495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CELTIIS BUSINESS  </a:t>
            </a:r>
          </a:p>
        </p:txBody>
      </p:sp>
    </p:spTree>
    <p:extLst>
      <p:ext uri="{BB962C8B-B14F-4D97-AF65-F5344CB8AC3E}">
        <p14:creationId xmlns:p14="http://schemas.microsoft.com/office/powerpoint/2010/main" val="24212363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457200" y="228600"/>
            <a:ext cx="8229600" cy="64008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Nos Solutions pour Votre Entreprise</a:t>
            </a:r>
            <a:endParaRPr lang="en-US" sz="3600" dirty="0">
              <a:latin typeface="Times New Roman" panose="02020603050405020304" pitchFamily="18" charset="0"/>
              <a:cs typeface="Times New Roman" panose="02020603050405020304" pitchFamily="18" charset="0"/>
            </a:endParaRPr>
          </a:p>
        </p:txBody>
      </p:sp>
      <p:sp>
        <p:nvSpPr>
          <p:cNvPr id="4" name="Shape 2"/>
          <p:cNvSpPr/>
          <p:nvPr/>
        </p:nvSpPr>
        <p:spPr>
          <a:xfrm>
            <a:off x="457200" y="1051560"/>
            <a:ext cx="4114800" cy="1005840"/>
          </a:xfrm>
          <a:prstGeom prst="rect">
            <a:avLst/>
          </a:prstGeom>
          <a:solidFill>
            <a:srgbClr val="E8F0FB"/>
          </a:solidFill>
          <a:ln w="6350">
            <a:solidFill>
              <a:srgbClr val="C5D9F4"/>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5" name="Shape 3"/>
          <p:cNvSpPr/>
          <p:nvPr/>
        </p:nvSpPr>
        <p:spPr>
          <a:xfrm>
            <a:off x="457200" y="1051560"/>
            <a:ext cx="457200" cy="1005840"/>
          </a:xfrm>
          <a:prstGeom prst="rect">
            <a:avLst/>
          </a:prstGeom>
          <a:solidFill>
            <a:srgbClr val="1565C0"/>
          </a:solidFill>
          <a:ln w="12700">
            <a:solidFill>
              <a:srgbClr val="1565C0"/>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6" name="Text 4"/>
          <p:cNvSpPr/>
          <p:nvPr/>
        </p:nvSpPr>
        <p:spPr>
          <a:xfrm>
            <a:off x="457200" y="105156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01</a:t>
            </a:r>
            <a:endParaRPr lang="en-US" sz="2800" dirty="0">
              <a:latin typeface="Times New Roman" panose="02020603050405020304" pitchFamily="18" charset="0"/>
              <a:cs typeface="Times New Roman" panose="02020603050405020304" pitchFamily="18" charset="0"/>
            </a:endParaRPr>
          </a:p>
        </p:txBody>
      </p:sp>
      <p:sp>
        <p:nvSpPr>
          <p:cNvPr id="7" name="Text 5"/>
          <p:cNvSpPr/>
          <p:nvPr/>
        </p:nvSpPr>
        <p:spPr>
          <a:xfrm>
            <a:off x="987552" y="116128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Broadband Mobile</a:t>
            </a:r>
            <a:endParaRPr lang="en-US" dirty="0">
              <a:latin typeface="Times New Roman" panose="02020603050405020304" pitchFamily="18" charset="0"/>
              <a:cs typeface="Times New Roman" panose="02020603050405020304" pitchFamily="18" charset="0"/>
            </a:endParaRPr>
          </a:p>
        </p:txBody>
      </p:sp>
      <p:sp>
        <p:nvSpPr>
          <p:cNvPr id="8" name="Text 6"/>
          <p:cNvSpPr/>
          <p:nvPr/>
        </p:nvSpPr>
        <p:spPr>
          <a:xfrm>
            <a:off x="987552" y="152704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Business Connect, Mixcel Pro, Corporate, BMF</a:t>
            </a:r>
            <a:endParaRPr lang="en-US" sz="1050" dirty="0">
              <a:latin typeface="Times New Roman" panose="02020603050405020304" pitchFamily="18" charset="0"/>
              <a:cs typeface="Times New Roman" panose="02020603050405020304" pitchFamily="18" charset="0"/>
            </a:endParaRPr>
          </a:p>
        </p:txBody>
      </p:sp>
      <p:sp>
        <p:nvSpPr>
          <p:cNvPr id="9" name="Shape 7"/>
          <p:cNvSpPr/>
          <p:nvPr/>
        </p:nvSpPr>
        <p:spPr>
          <a:xfrm>
            <a:off x="4800600" y="1051560"/>
            <a:ext cx="4114800" cy="1005840"/>
          </a:xfrm>
          <a:prstGeom prst="rect">
            <a:avLst/>
          </a:prstGeom>
          <a:solidFill>
            <a:srgbClr val="E6F4EE"/>
          </a:solidFill>
          <a:ln w="6350">
            <a:solidFill>
              <a:srgbClr val="B2DFCF"/>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10" name="Shape 8"/>
          <p:cNvSpPr/>
          <p:nvPr/>
        </p:nvSpPr>
        <p:spPr>
          <a:xfrm>
            <a:off x="4800600" y="1051560"/>
            <a:ext cx="457200" cy="1005840"/>
          </a:xfrm>
          <a:prstGeom prst="rect">
            <a:avLst/>
          </a:prstGeom>
          <a:solidFill>
            <a:srgbClr val="00875A"/>
          </a:solidFill>
          <a:ln w="12700">
            <a:solidFill>
              <a:srgbClr val="00875A"/>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11" name="Text 9"/>
          <p:cNvSpPr/>
          <p:nvPr/>
        </p:nvSpPr>
        <p:spPr>
          <a:xfrm>
            <a:off x="4800600" y="105156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02</a:t>
            </a:r>
            <a:endParaRPr lang="en-US" sz="2800" dirty="0">
              <a:latin typeface="Times New Roman" panose="02020603050405020304" pitchFamily="18" charset="0"/>
              <a:cs typeface="Times New Roman" panose="02020603050405020304" pitchFamily="18" charset="0"/>
            </a:endParaRPr>
          </a:p>
        </p:txBody>
      </p:sp>
      <p:sp>
        <p:nvSpPr>
          <p:cNvPr id="12" name="Text 10"/>
          <p:cNvSpPr/>
          <p:nvPr/>
        </p:nvSpPr>
        <p:spPr>
          <a:xfrm>
            <a:off x="5330952" y="116128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Broadband Fixe</a:t>
            </a:r>
            <a:endParaRPr lang="en-US" dirty="0">
              <a:latin typeface="Times New Roman" panose="02020603050405020304" pitchFamily="18" charset="0"/>
              <a:cs typeface="Times New Roman" panose="02020603050405020304" pitchFamily="18" charset="0"/>
            </a:endParaRPr>
          </a:p>
        </p:txBody>
      </p:sp>
      <p:sp>
        <p:nvSpPr>
          <p:cNvPr id="13" name="Text 11"/>
          <p:cNvSpPr/>
          <p:nvPr/>
        </p:nvSpPr>
        <p:spPr>
          <a:xfrm>
            <a:off x="5330952" y="152704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Fibre Business, VPN, Internet, Box Pro, ATR</a:t>
            </a:r>
            <a:endParaRPr lang="en-US" sz="1050" dirty="0">
              <a:latin typeface="Times New Roman" panose="02020603050405020304" pitchFamily="18" charset="0"/>
              <a:cs typeface="Times New Roman" panose="02020603050405020304" pitchFamily="18" charset="0"/>
            </a:endParaRPr>
          </a:p>
        </p:txBody>
      </p:sp>
      <p:sp>
        <p:nvSpPr>
          <p:cNvPr id="14" name="Shape 12"/>
          <p:cNvSpPr/>
          <p:nvPr/>
        </p:nvSpPr>
        <p:spPr>
          <a:xfrm>
            <a:off x="457200" y="2286000"/>
            <a:ext cx="4114800" cy="1005840"/>
          </a:xfrm>
          <a:prstGeom prst="rect">
            <a:avLst/>
          </a:prstGeom>
          <a:solidFill>
            <a:srgbClr val="E8F0FB"/>
          </a:solidFill>
          <a:ln w="6350">
            <a:solidFill>
              <a:srgbClr val="C5D9F4"/>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15" name="Shape 13"/>
          <p:cNvSpPr/>
          <p:nvPr/>
        </p:nvSpPr>
        <p:spPr>
          <a:xfrm>
            <a:off x="457200" y="2286000"/>
            <a:ext cx="457200" cy="1005840"/>
          </a:xfrm>
          <a:prstGeom prst="rect">
            <a:avLst/>
          </a:prstGeom>
          <a:solidFill>
            <a:srgbClr val="1565C0"/>
          </a:solidFill>
          <a:ln w="12700">
            <a:solidFill>
              <a:srgbClr val="1565C0"/>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16" name="Text 14"/>
          <p:cNvSpPr/>
          <p:nvPr/>
        </p:nvSpPr>
        <p:spPr>
          <a:xfrm>
            <a:off x="457200" y="228600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03</a:t>
            </a:r>
            <a:endParaRPr lang="en-US" sz="2800" dirty="0">
              <a:latin typeface="Times New Roman" panose="02020603050405020304" pitchFamily="18" charset="0"/>
              <a:cs typeface="Times New Roman" panose="02020603050405020304" pitchFamily="18" charset="0"/>
            </a:endParaRPr>
          </a:p>
        </p:txBody>
      </p:sp>
      <p:sp>
        <p:nvSpPr>
          <p:cNvPr id="17" name="Text 15"/>
          <p:cNvSpPr/>
          <p:nvPr/>
        </p:nvSpPr>
        <p:spPr>
          <a:xfrm>
            <a:off x="987552" y="239572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Services Pro</a:t>
            </a:r>
            <a:endParaRPr lang="en-US" dirty="0">
              <a:latin typeface="Times New Roman" panose="02020603050405020304" pitchFamily="18" charset="0"/>
              <a:cs typeface="Times New Roman" panose="02020603050405020304" pitchFamily="18" charset="0"/>
            </a:endParaRPr>
          </a:p>
        </p:txBody>
      </p:sp>
      <p:sp>
        <p:nvSpPr>
          <p:cNvPr id="18" name="Text 16"/>
          <p:cNvSpPr/>
          <p:nvPr/>
        </p:nvSpPr>
        <p:spPr>
          <a:xfrm>
            <a:off x="987552" y="276148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SMS Pro, M2M, USSD, Fleet Management</a:t>
            </a:r>
            <a:endParaRPr lang="en-US" sz="1050" dirty="0">
              <a:latin typeface="Times New Roman" panose="02020603050405020304" pitchFamily="18" charset="0"/>
              <a:cs typeface="Times New Roman" panose="02020603050405020304" pitchFamily="18" charset="0"/>
            </a:endParaRPr>
          </a:p>
        </p:txBody>
      </p:sp>
      <p:sp>
        <p:nvSpPr>
          <p:cNvPr id="19" name="Shape 17"/>
          <p:cNvSpPr/>
          <p:nvPr/>
        </p:nvSpPr>
        <p:spPr>
          <a:xfrm>
            <a:off x="4800600" y="2286000"/>
            <a:ext cx="4114800" cy="1005840"/>
          </a:xfrm>
          <a:prstGeom prst="rect">
            <a:avLst/>
          </a:prstGeom>
          <a:solidFill>
            <a:srgbClr val="E6F4EE"/>
          </a:solidFill>
          <a:ln w="6350">
            <a:solidFill>
              <a:srgbClr val="B2DFCF"/>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20" name="Shape 18"/>
          <p:cNvSpPr/>
          <p:nvPr/>
        </p:nvSpPr>
        <p:spPr>
          <a:xfrm>
            <a:off x="4800600" y="2286000"/>
            <a:ext cx="457200" cy="1005840"/>
          </a:xfrm>
          <a:prstGeom prst="rect">
            <a:avLst/>
          </a:prstGeom>
          <a:solidFill>
            <a:srgbClr val="00875A"/>
          </a:solidFill>
          <a:ln w="12700">
            <a:solidFill>
              <a:srgbClr val="00875A"/>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21" name="Text 19"/>
          <p:cNvSpPr/>
          <p:nvPr/>
        </p:nvSpPr>
        <p:spPr>
          <a:xfrm>
            <a:off x="4800600" y="228600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04</a:t>
            </a:r>
            <a:endParaRPr lang="en-US" sz="2800" dirty="0">
              <a:latin typeface="Times New Roman" panose="02020603050405020304" pitchFamily="18" charset="0"/>
              <a:cs typeface="Times New Roman" panose="02020603050405020304" pitchFamily="18" charset="0"/>
            </a:endParaRPr>
          </a:p>
        </p:txBody>
      </p:sp>
      <p:sp>
        <p:nvSpPr>
          <p:cNvPr id="22" name="Text 20"/>
          <p:cNvSpPr/>
          <p:nvPr/>
        </p:nvSpPr>
        <p:spPr>
          <a:xfrm>
            <a:off x="5330952" y="239572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Téléphonie Fixe</a:t>
            </a:r>
            <a:endParaRPr lang="en-US" dirty="0">
              <a:latin typeface="Times New Roman" panose="02020603050405020304" pitchFamily="18" charset="0"/>
              <a:cs typeface="Times New Roman" panose="02020603050405020304" pitchFamily="18" charset="0"/>
            </a:endParaRPr>
          </a:p>
        </p:txBody>
      </p:sp>
      <p:sp>
        <p:nvSpPr>
          <p:cNvPr id="23" name="Text 21"/>
          <p:cNvSpPr/>
          <p:nvPr/>
        </p:nvSpPr>
        <p:spPr>
          <a:xfrm>
            <a:off x="5330952" y="276148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SIP Trunk, Numéro Vert</a:t>
            </a:r>
            <a:endParaRPr lang="en-US" sz="1050" dirty="0">
              <a:latin typeface="Times New Roman" panose="02020603050405020304" pitchFamily="18" charset="0"/>
              <a:cs typeface="Times New Roman" panose="02020603050405020304" pitchFamily="18" charset="0"/>
            </a:endParaRPr>
          </a:p>
        </p:txBody>
      </p:sp>
      <p:sp>
        <p:nvSpPr>
          <p:cNvPr id="24" name="Shape 22"/>
          <p:cNvSpPr/>
          <p:nvPr/>
        </p:nvSpPr>
        <p:spPr>
          <a:xfrm>
            <a:off x="457200" y="3520440"/>
            <a:ext cx="4114800" cy="1005840"/>
          </a:xfrm>
          <a:prstGeom prst="rect">
            <a:avLst/>
          </a:prstGeom>
          <a:solidFill>
            <a:srgbClr val="E8F0FB"/>
          </a:solidFill>
          <a:ln w="6350">
            <a:solidFill>
              <a:srgbClr val="C5D9F4"/>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25" name="Shape 23"/>
          <p:cNvSpPr/>
          <p:nvPr/>
        </p:nvSpPr>
        <p:spPr>
          <a:xfrm>
            <a:off x="457200" y="3520440"/>
            <a:ext cx="457200" cy="1005840"/>
          </a:xfrm>
          <a:prstGeom prst="rect">
            <a:avLst/>
          </a:prstGeom>
          <a:solidFill>
            <a:srgbClr val="1565C0"/>
          </a:solidFill>
          <a:ln w="12700">
            <a:solidFill>
              <a:srgbClr val="1565C0"/>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26" name="Text 24"/>
          <p:cNvSpPr/>
          <p:nvPr/>
        </p:nvSpPr>
        <p:spPr>
          <a:xfrm>
            <a:off x="457200" y="352044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05</a:t>
            </a:r>
            <a:endParaRPr lang="en-US" sz="2800" dirty="0">
              <a:latin typeface="Times New Roman" panose="02020603050405020304" pitchFamily="18" charset="0"/>
              <a:cs typeface="Times New Roman" panose="02020603050405020304" pitchFamily="18" charset="0"/>
            </a:endParaRPr>
          </a:p>
        </p:txBody>
      </p:sp>
      <p:sp>
        <p:nvSpPr>
          <p:cNvPr id="27" name="Text 25"/>
          <p:cNvSpPr/>
          <p:nvPr/>
        </p:nvSpPr>
        <p:spPr>
          <a:xfrm>
            <a:off x="987552" y="363016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IT &amp; Cloud</a:t>
            </a:r>
            <a:endParaRPr lang="en-US" dirty="0">
              <a:latin typeface="Times New Roman" panose="02020603050405020304" pitchFamily="18" charset="0"/>
              <a:cs typeface="Times New Roman" panose="02020603050405020304" pitchFamily="18" charset="0"/>
            </a:endParaRPr>
          </a:p>
        </p:txBody>
      </p:sp>
      <p:sp>
        <p:nvSpPr>
          <p:cNvPr id="28" name="Text 26"/>
          <p:cNvSpPr/>
          <p:nvPr/>
        </p:nvSpPr>
        <p:spPr>
          <a:xfrm>
            <a:off x="987552" y="399592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Serveurs, Backup, Colocation, Cybersécurité, SD-WAN</a:t>
            </a:r>
            <a:endParaRPr lang="en-US" sz="1050" dirty="0">
              <a:latin typeface="Times New Roman" panose="02020603050405020304" pitchFamily="18" charset="0"/>
              <a:cs typeface="Times New Roman" panose="02020603050405020304" pitchFamily="18" charset="0"/>
            </a:endParaRPr>
          </a:p>
        </p:txBody>
      </p:sp>
      <p:sp>
        <p:nvSpPr>
          <p:cNvPr id="29" name="Shape 27"/>
          <p:cNvSpPr/>
          <p:nvPr/>
        </p:nvSpPr>
        <p:spPr>
          <a:xfrm>
            <a:off x="4800600" y="3520440"/>
            <a:ext cx="4114800" cy="1005840"/>
          </a:xfrm>
          <a:prstGeom prst="rect">
            <a:avLst/>
          </a:prstGeom>
          <a:solidFill>
            <a:srgbClr val="E6F4EE"/>
          </a:solidFill>
          <a:ln w="6350">
            <a:solidFill>
              <a:srgbClr val="B2DFCF"/>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30" name="Shape 28"/>
          <p:cNvSpPr/>
          <p:nvPr/>
        </p:nvSpPr>
        <p:spPr>
          <a:xfrm>
            <a:off x="4800600" y="3520440"/>
            <a:ext cx="457200" cy="1005840"/>
          </a:xfrm>
          <a:prstGeom prst="rect">
            <a:avLst/>
          </a:prstGeom>
          <a:solidFill>
            <a:srgbClr val="00875A"/>
          </a:solidFill>
          <a:ln w="12700">
            <a:solidFill>
              <a:srgbClr val="00875A"/>
            </a:solidFill>
            <a:prstDash val="solid"/>
          </a:ln>
        </p:spPr>
        <p:txBody>
          <a:bodyPr/>
          <a:lstStyle/>
          <a:p>
            <a:endParaRPr lang="fr-BJ" sz="2800">
              <a:latin typeface="Times New Roman" panose="02020603050405020304" pitchFamily="18" charset="0"/>
              <a:cs typeface="Times New Roman" panose="02020603050405020304" pitchFamily="18" charset="0"/>
            </a:endParaRPr>
          </a:p>
        </p:txBody>
      </p:sp>
      <p:sp>
        <p:nvSpPr>
          <p:cNvPr id="31" name="Text 29"/>
          <p:cNvSpPr/>
          <p:nvPr/>
        </p:nvSpPr>
        <p:spPr>
          <a:xfrm>
            <a:off x="4800600" y="3520440"/>
            <a:ext cx="45720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Times New Roman" panose="02020603050405020304" pitchFamily="18" charset="0"/>
                <a:ea typeface="Calibri" pitchFamily="34" charset="-122"/>
                <a:cs typeface="Times New Roman" panose="02020603050405020304" pitchFamily="18" charset="0"/>
              </a:rPr>
              <a:t>06</a:t>
            </a:r>
            <a:endParaRPr lang="en-US" sz="2800" dirty="0">
              <a:latin typeface="Times New Roman" panose="02020603050405020304" pitchFamily="18" charset="0"/>
              <a:cs typeface="Times New Roman" panose="02020603050405020304" pitchFamily="18" charset="0"/>
            </a:endParaRPr>
          </a:p>
        </p:txBody>
      </p:sp>
      <p:sp>
        <p:nvSpPr>
          <p:cNvPr id="32" name="Text 30"/>
          <p:cNvSpPr/>
          <p:nvPr/>
        </p:nvSpPr>
        <p:spPr>
          <a:xfrm>
            <a:off x="5330952" y="3630168"/>
            <a:ext cx="3474720" cy="347472"/>
          </a:xfrm>
          <a:prstGeom prst="rect">
            <a:avLst/>
          </a:prstGeom>
          <a:noFill/>
          <a:ln/>
        </p:spPr>
        <p:txBody>
          <a:bodyPr wrap="square" rtlCol="0" anchor="ctr"/>
          <a:lstStyle/>
          <a:p>
            <a:pPr marL="0" indent="0">
              <a:buNone/>
            </a:pPr>
            <a:r>
              <a:rPr lang="en-US" b="1" dirty="0">
                <a:solidFill>
                  <a:srgbClr val="334155"/>
                </a:solidFill>
                <a:latin typeface="Times New Roman" panose="02020603050405020304" pitchFamily="18" charset="0"/>
                <a:ea typeface="Calibri" pitchFamily="34" charset="-122"/>
                <a:cs typeface="Times New Roman" panose="02020603050405020304" pitchFamily="18" charset="0"/>
              </a:rPr>
              <a:t>Celtiis Cash</a:t>
            </a:r>
            <a:endParaRPr lang="en-US" dirty="0">
              <a:latin typeface="Times New Roman" panose="02020603050405020304" pitchFamily="18" charset="0"/>
              <a:cs typeface="Times New Roman" panose="02020603050405020304" pitchFamily="18" charset="0"/>
            </a:endParaRPr>
          </a:p>
        </p:txBody>
      </p:sp>
      <p:sp>
        <p:nvSpPr>
          <p:cNvPr id="33" name="Text 31"/>
          <p:cNvSpPr/>
          <p:nvPr/>
        </p:nvSpPr>
        <p:spPr>
          <a:xfrm>
            <a:off x="5330952" y="3995928"/>
            <a:ext cx="3474720" cy="411480"/>
          </a:xfrm>
          <a:prstGeom prst="rect">
            <a:avLst/>
          </a:prstGeom>
          <a:noFill/>
          <a:ln/>
        </p:spPr>
        <p:txBody>
          <a:bodyPr wrap="square" rtlCol="0" anchor="ctr"/>
          <a:lstStyle/>
          <a:p>
            <a:pPr marL="0" indent="0">
              <a:buNone/>
            </a:pPr>
            <a:r>
              <a:rPr lang="en-US" sz="1050" dirty="0">
                <a:solidFill>
                  <a:srgbClr val="64748B"/>
                </a:solidFill>
                <a:latin typeface="Times New Roman" panose="02020603050405020304" pitchFamily="18" charset="0"/>
                <a:ea typeface="Calibri" pitchFamily="34" charset="-122"/>
                <a:cs typeface="Times New Roman" panose="02020603050405020304" pitchFamily="18" charset="0"/>
              </a:rPr>
              <a:t>Paiement marchand, Salaires, API paiement</a:t>
            </a:r>
            <a:endParaRPr lang="en-US" sz="105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80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01</a:t>
            </a:r>
            <a:endParaRPr lang="en-US" sz="80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4000" b="1" dirty="0">
                <a:solidFill>
                  <a:srgbClr val="FFFFFF"/>
                </a:solidFill>
                <a:latin typeface="Times New Roman" panose="02020603050405020304" pitchFamily="18" charset="0"/>
                <a:ea typeface="Calibri" pitchFamily="34" charset="-122"/>
                <a:cs typeface="Times New Roman" panose="02020603050405020304" pitchFamily="18" charset="0"/>
              </a:rPr>
              <a:t>Broadband Mobile</a:t>
            </a:r>
            <a:endParaRPr lang="en-US" sz="40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dirty="0">
                <a:solidFill>
                  <a:srgbClr val="00B884"/>
                </a:solidFill>
                <a:latin typeface="Times New Roman" panose="02020603050405020304" pitchFamily="18" charset="0"/>
                <a:ea typeface="Calibri" pitchFamily="34" charset="-122"/>
                <a:cs typeface="Times New Roman" panose="02020603050405020304" pitchFamily="18" charset="0"/>
              </a:rPr>
              <a:t>Restez connectés, partout, en permanence.</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384048" y="164592"/>
            <a:ext cx="1810512" cy="274320"/>
          </a:xfrm>
          <a:prstGeom prst="rect">
            <a:avLst/>
          </a:prstGeom>
          <a:noFill/>
          <a:ln/>
        </p:spPr>
        <p:txBody>
          <a:bodyPr wrap="square" lIns="0" tIns="0" rIns="0" bIns="0" rtlCol="0" anchor="ctr"/>
          <a:lstStyle/>
          <a:p>
            <a:r>
              <a:rPr lang="en-US" sz="1050" b="1" dirty="0">
                <a:solidFill>
                  <a:srgbClr val="FFFFFF"/>
                </a:solidFill>
                <a:latin typeface="Times New Roman" panose="02020603050405020304" pitchFamily="18" charset="0"/>
                <a:ea typeface="Calibri" pitchFamily="34" charset="-122"/>
                <a:cs typeface="Times New Roman" panose="02020603050405020304" pitchFamily="18" charset="0"/>
              </a:rPr>
              <a:t>MOBILE · PRÉPAYÉ</a:t>
            </a:r>
            <a:endParaRPr lang="en-US" sz="105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r>
              <a:rPr lang="en-US" sz="3200" b="1" dirty="0">
                <a:solidFill>
                  <a:srgbClr val="0A3D7A"/>
                </a:solidFill>
                <a:latin typeface="Times New Roman" panose="02020603050405020304" pitchFamily="18" charset="0"/>
                <a:ea typeface="Calibri" pitchFamily="34" charset="-122"/>
                <a:cs typeface="Times New Roman" panose="02020603050405020304" pitchFamily="18" charset="0"/>
              </a:rPr>
              <a:t>Business Connect Prépaid</a:t>
            </a:r>
            <a:endParaRPr lang="en-US" sz="3200" dirty="0">
              <a:latin typeface="Times New Roman" panose="02020603050405020304" pitchFamily="18" charset="0"/>
              <a:cs typeface="Times New Roman" panose="02020603050405020304" pitchFamily="18" charset="0"/>
            </a:endParaRPr>
          </a:p>
        </p:txBody>
      </p:sp>
      <p:sp>
        <p:nvSpPr>
          <p:cNvPr id="7" name="Shape 5"/>
          <p:cNvSpPr/>
          <p:nvPr/>
        </p:nvSpPr>
        <p:spPr>
          <a:xfrm>
            <a:off x="384048" y="1251651"/>
            <a:ext cx="4663440" cy="3701119"/>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dirty="0">
              <a:latin typeface="Times New Roman" panose="02020603050405020304" pitchFamily="18" charset="0"/>
              <a:cs typeface="Times New Roman" panose="02020603050405020304" pitchFamily="18" charset="0"/>
            </a:endParaRPr>
          </a:p>
        </p:txBody>
      </p:sp>
      <p:sp>
        <p:nvSpPr>
          <p:cNvPr id="8" name="Text 6"/>
          <p:cNvSpPr/>
          <p:nvPr/>
        </p:nvSpPr>
        <p:spPr>
          <a:xfrm>
            <a:off x="521208" y="1279261"/>
            <a:ext cx="4389120" cy="320040"/>
          </a:xfrm>
          <a:prstGeom prst="rect">
            <a:avLst/>
          </a:prstGeom>
          <a:noFill/>
          <a:ln/>
        </p:spPr>
        <p:txBody>
          <a:bodyPr wrap="square" lIns="0" tIns="0" rIns="0" bIns="0" rtlCol="0" anchor="ctr"/>
          <a:lstStyle/>
          <a:p>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21208" y="1547730"/>
            <a:ext cx="4389120" cy="1280160"/>
          </a:xfrm>
          <a:prstGeom prst="rect">
            <a:avLst/>
          </a:prstGeom>
          <a:noFill/>
          <a:ln/>
        </p:spPr>
        <p:txBody>
          <a:bodyPr wrap="square" rtlCol="0" anchor="ctr"/>
          <a:lstStyle/>
          <a:p>
            <a:r>
              <a:rPr lang="fr-FR" sz="1400" dirty="0">
                <a:solidFill>
                  <a:srgbClr val="334155"/>
                </a:solidFill>
                <a:latin typeface="Times New Roman" panose="02020603050405020304" pitchFamily="18" charset="0"/>
                <a:ea typeface="Calibri" pitchFamily="34" charset="-122"/>
                <a:cs typeface="Times New Roman" panose="02020603050405020304" pitchFamily="18" charset="0"/>
              </a:rPr>
              <a:t>Conçue spécifiquement pour les entreprises à la recherche d’une connectivité mobile flexible et fiable, Business </a:t>
            </a:r>
            <a:r>
              <a:rPr lang="fr-FR" sz="1400" dirty="0" err="1">
                <a:solidFill>
                  <a:srgbClr val="334155"/>
                </a:solidFill>
                <a:latin typeface="Times New Roman" panose="02020603050405020304" pitchFamily="18" charset="0"/>
                <a:ea typeface="Calibri" pitchFamily="34" charset="-122"/>
                <a:cs typeface="Times New Roman" panose="02020603050405020304" pitchFamily="18" charset="0"/>
              </a:rPr>
              <a:t>Connect</a:t>
            </a:r>
            <a:r>
              <a:rPr lang="fr-FR" sz="1400" dirty="0">
                <a:solidFill>
                  <a:srgbClr val="334155"/>
                </a:solidFill>
                <a:latin typeface="Times New Roman" panose="02020603050405020304" pitchFamily="18" charset="0"/>
                <a:ea typeface="Calibri" pitchFamily="34" charset="-122"/>
                <a:cs typeface="Times New Roman" panose="02020603050405020304" pitchFamily="18" charset="0"/>
              </a:rPr>
              <a:t> Prépayé se distingue des contrats traditionnels basés sur des abonnements mensuels fixes. Elle fonctionne sur un modèle prépayé, permettant de payer avant de consommer.</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21208" y="2827890"/>
            <a:ext cx="4389120" cy="274320"/>
          </a:xfrm>
          <a:prstGeom prst="rect">
            <a:avLst/>
          </a:prstGeom>
          <a:noFill/>
          <a:ln/>
        </p:spPr>
        <p:txBody>
          <a:bodyPr wrap="square" lIns="0" tIns="0" rIns="0" bIns="0" rtlCol="0" anchor="ctr"/>
          <a:lstStyle/>
          <a:p>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21208" y="3142088"/>
            <a:ext cx="4389120" cy="1555557"/>
          </a:xfrm>
          <a:prstGeom prst="rect">
            <a:avLst/>
          </a:prstGeom>
          <a:noFill/>
          <a:ln/>
        </p:spPr>
        <p:txBody>
          <a:bodyPr wrap="square" rtlCol="0" anchor="ctr"/>
          <a:lstStyle/>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3G / 4G / 4G+ navigation rapide et stable</a:t>
            </a:r>
            <a:endParaRPr lang="en-US" sz="1200" dirty="0">
              <a:latin typeface="Times New Roman" panose="02020603050405020304" pitchFamily="18" charset="0"/>
              <a:cs typeface="Times New Roman" panose="02020603050405020304" pitchFamily="18" charset="0"/>
            </a:endParaRPr>
          </a:p>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60 Go offerts dès l'activation (Pass Bienvenue)</a:t>
            </a:r>
            <a:endParaRPr lang="en-US" sz="1200" dirty="0">
              <a:latin typeface="Times New Roman" panose="02020603050405020304" pitchFamily="18" charset="0"/>
              <a:cs typeface="Times New Roman" panose="02020603050405020304" pitchFamily="18" charset="0"/>
            </a:endParaRPr>
          </a:p>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Contrôle total du budget avec les forfaits Connectiis</a:t>
            </a:r>
            <a:endParaRPr lang="en-US" sz="1200" dirty="0">
              <a:latin typeface="Times New Roman" panose="02020603050405020304" pitchFamily="18" charset="0"/>
              <a:cs typeface="Times New Roman" panose="02020603050405020304" pitchFamily="18" charset="0"/>
            </a:endParaRPr>
          </a:p>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Forfaits de 11 Go à 67  Go</a:t>
            </a:r>
            <a:endParaRPr lang="en-US" sz="1200" dirty="0">
              <a:latin typeface="Times New Roman" panose="02020603050405020304" pitchFamily="18" charset="0"/>
              <a:cs typeface="Times New Roman" panose="02020603050405020304" pitchFamily="18" charset="0"/>
            </a:endParaRPr>
          </a:p>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Connexion maintenue à 1 Mbps après épuisement (Fair Use)</a:t>
            </a:r>
            <a:endParaRPr lang="en-US" sz="1200" dirty="0">
              <a:latin typeface="Times New Roman" panose="02020603050405020304" pitchFamily="18" charset="0"/>
              <a:cs typeface="Times New Roman" panose="02020603050405020304" pitchFamily="18" charset="0"/>
            </a:endParaRPr>
          </a:p>
          <a:p>
            <a:pPr marL="342892" indent="-342892">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Au choix : Pocket Wi-Fi ou Modem</a:t>
            </a:r>
            <a:endParaRPr lang="en-US" sz="1200" dirty="0">
              <a:latin typeface="Times New Roman" panose="02020603050405020304" pitchFamily="18" charset="0"/>
              <a:cs typeface="Times New Roman" panose="02020603050405020304" pitchFamily="18" charset="0"/>
            </a:endParaRPr>
          </a:p>
        </p:txBody>
      </p:sp>
      <p:sp>
        <p:nvSpPr>
          <p:cNvPr id="12" name="Shape 10"/>
          <p:cNvSpPr/>
          <p:nvPr/>
        </p:nvSpPr>
        <p:spPr>
          <a:xfrm>
            <a:off x="5212080" y="1277790"/>
            <a:ext cx="3584448" cy="2288371"/>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13" name="Text 11"/>
          <p:cNvSpPr/>
          <p:nvPr/>
        </p:nvSpPr>
        <p:spPr>
          <a:xfrm>
            <a:off x="5321808" y="1369229"/>
            <a:ext cx="3401568" cy="274320"/>
          </a:xfrm>
          <a:prstGeom prst="rect">
            <a:avLst/>
          </a:prstGeom>
          <a:noFill/>
          <a:ln/>
        </p:spPr>
        <p:txBody>
          <a:bodyPr wrap="square" lIns="0" tIns="0" rIns="0" bIns="0" rtlCol="0" anchor="ctr"/>
          <a:lstStyle/>
          <a:p>
            <a:r>
              <a:rPr lang="en-US" sz="1400" b="1" dirty="0">
                <a:latin typeface="Times New Roman" panose="02020603050405020304" pitchFamily="18" charset="0"/>
                <a:ea typeface="Calibri" pitchFamily="34" charset="-122"/>
                <a:cs typeface="Times New Roman" panose="02020603050405020304" pitchFamily="18" charset="0"/>
              </a:rPr>
              <a:t>Tarifs</a:t>
            </a:r>
            <a:endParaRPr lang="en-US" sz="1400" dirty="0">
              <a:latin typeface="Times New Roman" panose="02020603050405020304" pitchFamily="18" charset="0"/>
              <a:cs typeface="Times New Roman" panose="02020603050405020304" pitchFamily="18"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2850203639"/>
              </p:ext>
            </p:extLst>
          </p:nvPr>
        </p:nvGraphicFramePr>
        <p:xfrm>
          <a:off x="5303520" y="1670981"/>
          <a:ext cx="3401568" cy="1792224"/>
        </p:xfrm>
        <a:graphic>
          <a:graphicData uri="http://schemas.openxmlformats.org/drawingml/2006/table">
            <a:tbl>
              <a:tblPr>
                <a:tableStyleId>{2D5ABB26-0587-4C30-8999-92F81FD0307C}</a:tableStyleId>
              </a:tblPr>
              <a:tblGrid>
                <a:gridCol w="1133856">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tblGrid>
              <a:tr h="256032">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Prix (FCFA)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Volume Data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Validité</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11,6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23,25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15 100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35,1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19 000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44,2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25 000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58,1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5"/>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29 000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67,4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
        <p:nvSpPr>
          <p:cNvPr id="16" name="Text 13"/>
          <p:cNvSpPr/>
          <p:nvPr/>
        </p:nvSpPr>
        <p:spPr>
          <a:xfrm>
            <a:off x="5321808" y="3838109"/>
            <a:ext cx="1639062" cy="731520"/>
          </a:xfrm>
          <a:prstGeom prst="rect">
            <a:avLst/>
          </a:prstGeom>
          <a:noFill/>
          <a:ln/>
        </p:spPr>
        <p:txBody>
          <a:bodyPr wrap="square" rtlCol="0" anchor="ctr"/>
          <a:lstStyle/>
          <a:p>
            <a:pPr algn="ctr"/>
            <a:endParaRPr lang="en-US" sz="1200" dirty="0">
              <a:latin typeface="Times New Roman" panose="02020603050405020304" pitchFamily="18" charset="0"/>
              <a:cs typeface="Times New Roman" panose="02020603050405020304" pitchFamily="18" charset="0"/>
            </a:endParaRPr>
          </a:p>
        </p:txBody>
      </p:sp>
      <p:graphicFrame>
        <p:nvGraphicFramePr>
          <p:cNvPr id="20" name="Tableau 19"/>
          <p:cNvGraphicFramePr>
            <a:graphicFrameLocks noGrp="1"/>
          </p:cNvGraphicFramePr>
          <p:nvPr/>
        </p:nvGraphicFramePr>
        <p:xfrm>
          <a:off x="5216652" y="3598080"/>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7A1F789E-043F-8F99-E130-4DE04DEAC8BF}"/>
              </a:ext>
            </a:extLst>
          </p:cNvPr>
          <p:cNvGraphicFramePr>
            <a:graphicFrameLocks noGrp="1"/>
          </p:cNvGraphicFramePr>
          <p:nvPr>
            <p:extLst>
              <p:ext uri="{D42A27DB-BD31-4B8C-83A1-F6EECF244321}">
                <p14:modId xmlns:p14="http://schemas.microsoft.com/office/powerpoint/2010/main" val="1203575619"/>
              </p:ext>
            </p:extLst>
          </p:nvPr>
        </p:nvGraphicFramePr>
        <p:xfrm>
          <a:off x="7066026" y="3598080"/>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bg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Pocket 4G : 19 000F  TTC </a:t>
                      </a:r>
                    </a:p>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Box 4G : 38 000F TTC</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1897380"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MOBILE · POSTPAYÉ</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Connect Postpaid</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4663440" cy="383590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438912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04188"/>
            <a:ext cx="4389120" cy="1280160"/>
          </a:xfrm>
          <a:prstGeom prst="rect">
            <a:avLst/>
          </a:prstGeom>
          <a:noFill/>
          <a:ln/>
        </p:spPr>
        <p:txBody>
          <a:bodyPr wrap="square" rtlCol="0" anchor="ctr"/>
          <a:lstStyle/>
          <a:p>
            <a:pPr marL="0" indent="0">
              <a:lnSpc>
                <a:spcPct val="150000"/>
              </a:lnSpc>
              <a:buNone/>
            </a:pPr>
            <a:r>
              <a:rPr lang="fr-FR" sz="1200" dirty="0">
                <a:solidFill>
                  <a:srgbClr val="334155"/>
                </a:solidFill>
                <a:latin typeface="Times New Roman" panose="02020603050405020304" pitchFamily="18" charset="0"/>
                <a:ea typeface="Calibri" pitchFamily="34" charset="-122"/>
                <a:cs typeface="Times New Roman" panose="02020603050405020304" pitchFamily="18" charset="0"/>
              </a:rPr>
              <a:t>C’est une offre conçue spécifiquement pour les entreprises à la recherche d’une connectivité mobile flexible et fiable. Contrairement aux contrats prépayés, Business </a:t>
            </a:r>
            <a:r>
              <a:rPr lang="fr-FR" sz="1200" dirty="0" err="1">
                <a:solidFill>
                  <a:srgbClr val="334155"/>
                </a:solidFill>
                <a:latin typeface="Times New Roman" panose="02020603050405020304" pitchFamily="18" charset="0"/>
                <a:ea typeface="Calibri" pitchFamily="34" charset="-122"/>
                <a:cs typeface="Times New Roman" panose="02020603050405020304" pitchFamily="18" charset="0"/>
              </a:rPr>
              <a:t>Connect</a:t>
            </a:r>
            <a:r>
              <a:rPr lang="fr-FR" sz="1200" dirty="0">
                <a:solidFill>
                  <a:srgbClr val="334155"/>
                </a:solidFill>
                <a:latin typeface="Times New Roman" panose="02020603050405020304" pitchFamily="18" charset="0"/>
                <a:ea typeface="Calibri" pitchFamily="34" charset="-122"/>
                <a:cs typeface="Times New Roman" panose="02020603050405020304" pitchFamily="18" charset="0"/>
              </a:rPr>
              <a:t> </a:t>
            </a:r>
            <a:r>
              <a:rPr lang="fr-FR" sz="1200" dirty="0" err="1">
                <a:solidFill>
                  <a:srgbClr val="334155"/>
                </a:solidFill>
                <a:latin typeface="Times New Roman" panose="02020603050405020304" pitchFamily="18" charset="0"/>
                <a:ea typeface="Calibri" pitchFamily="34" charset="-122"/>
                <a:cs typeface="Times New Roman" panose="02020603050405020304" pitchFamily="18" charset="0"/>
              </a:rPr>
              <a:t>Postpaid</a:t>
            </a:r>
            <a:r>
              <a:rPr lang="fr-FR" sz="1200" dirty="0">
                <a:solidFill>
                  <a:srgbClr val="334155"/>
                </a:solidFill>
                <a:latin typeface="Times New Roman" panose="02020603050405020304" pitchFamily="18" charset="0"/>
                <a:ea typeface="Calibri" pitchFamily="34" charset="-122"/>
                <a:cs typeface="Times New Roman" panose="02020603050405020304" pitchFamily="18" charset="0"/>
              </a:rPr>
              <a:t> fonctionne sur un modèle de consommation avant paiement.</a:t>
            </a:r>
            <a:endParaRPr lang="en-US" sz="12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34056"/>
            <a:ext cx="438912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438912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3G / 4G / 4G+  navigation rapide et stable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Forfaits de 15 Go à 125 Go</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Connexion maintenue à 1 Mbps après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épuisement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Pocket Wi-Fi ou Modem selon votre usage</a:t>
            </a:r>
            <a:endParaRPr lang="en-US" sz="1200" dirty="0">
              <a:latin typeface="Times New Roman" panose="02020603050405020304" pitchFamily="18" charset="0"/>
              <a:cs typeface="Times New Roman" panose="02020603050405020304" pitchFamily="18" charset="0"/>
            </a:endParaRPr>
          </a:p>
        </p:txBody>
      </p:sp>
      <p:sp>
        <p:nvSpPr>
          <p:cNvPr id="12" name="Shape 10"/>
          <p:cNvSpPr/>
          <p:nvPr/>
        </p:nvSpPr>
        <p:spPr>
          <a:xfrm>
            <a:off x="5193792" y="1143000"/>
            <a:ext cx="3584448" cy="2244593"/>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13" name="Text 11"/>
          <p:cNvSpPr/>
          <p:nvPr/>
        </p:nvSpPr>
        <p:spPr>
          <a:xfrm>
            <a:off x="5303520" y="1234440"/>
            <a:ext cx="3401568"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Tarifs</a:t>
            </a:r>
            <a:endParaRPr lang="en-US" sz="1400" dirty="0">
              <a:latin typeface="Times New Roman" panose="02020603050405020304" pitchFamily="18" charset="0"/>
              <a:cs typeface="Times New Roman" panose="02020603050405020304" pitchFamily="18"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3572016259"/>
              </p:ext>
            </p:extLst>
          </p:nvPr>
        </p:nvGraphicFramePr>
        <p:xfrm>
          <a:off x="5285232" y="1536192"/>
          <a:ext cx="3401568" cy="1792224"/>
        </p:xfrm>
        <a:graphic>
          <a:graphicData uri="http://schemas.openxmlformats.org/drawingml/2006/table">
            <a:tbl>
              <a:tblPr>
                <a:tableStyleId>{2D5ABB26-0587-4C30-8999-92F81FD0307C}</a:tableStyleId>
              </a:tblPr>
              <a:tblGrid>
                <a:gridCol w="1133856">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tblGrid>
              <a:tr h="256032">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Prix (FCFA)</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Volume</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Validité</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50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22 000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75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27 000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95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5"/>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125 Go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30J</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
        <p:nvSpPr>
          <p:cNvPr id="19" name="Text 13">
            <a:extLst>
              <a:ext uri="{FF2B5EF4-FFF2-40B4-BE49-F238E27FC236}">
                <a16:creationId xmlns:a16="http://schemas.microsoft.com/office/drawing/2014/main" id="{557F4000-6773-218C-37D7-5ABE5A87B304}"/>
              </a:ext>
            </a:extLst>
          </p:cNvPr>
          <p:cNvSpPr/>
          <p:nvPr/>
        </p:nvSpPr>
        <p:spPr>
          <a:xfrm>
            <a:off x="5298948" y="3747353"/>
            <a:ext cx="1639062" cy="731520"/>
          </a:xfrm>
          <a:prstGeom prst="rect">
            <a:avLst/>
          </a:prstGeom>
          <a:noFill/>
          <a:ln/>
        </p:spPr>
        <p:txBody>
          <a:bodyPr wrap="square" rtlCol="0" anchor="ctr"/>
          <a:lstStyle/>
          <a:p>
            <a:pPr algn="ctr"/>
            <a:endParaRPr lang="en-US" sz="1200" dirty="0">
              <a:latin typeface="Times New Roman" panose="02020603050405020304" pitchFamily="18" charset="0"/>
              <a:cs typeface="Times New Roman" panose="02020603050405020304" pitchFamily="18" charset="0"/>
            </a:endParaRPr>
          </a:p>
        </p:txBody>
      </p:sp>
      <p:graphicFrame>
        <p:nvGraphicFramePr>
          <p:cNvPr id="20" name="Tableau 19">
            <a:extLst>
              <a:ext uri="{FF2B5EF4-FFF2-40B4-BE49-F238E27FC236}">
                <a16:creationId xmlns:a16="http://schemas.microsoft.com/office/drawing/2014/main" id="{13003304-3FE1-4C67-5D94-CB8B313E21AC}"/>
              </a:ext>
            </a:extLst>
          </p:cNvPr>
          <p:cNvGraphicFramePr>
            <a:graphicFrameLocks noGrp="1"/>
          </p:cNvGraphicFramePr>
          <p:nvPr>
            <p:extLst>
              <p:ext uri="{D42A27DB-BD31-4B8C-83A1-F6EECF244321}">
                <p14:modId xmlns:p14="http://schemas.microsoft.com/office/powerpoint/2010/main" val="3028492901"/>
              </p:ext>
            </p:extLst>
          </p:nvPr>
        </p:nvGraphicFramePr>
        <p:xfrm>
          <a:off x="5193792" y="3507324"/>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21" name="Tableau 20">
            <a:extLst>
              <a:ext uri="{FF2B5EF4-FFF2-40B4-BE49-F238E27FC236}">
                <a16:creationId xmlns:a16="http://schemas.microsoft.com/office/drawing/2014/main" id="{D68A9A1F-FCA1-36E5-DF8D-975148B3FF0B}"/>
              </a:ext>
            </a:extLst>
          </p:cNvPr>
          <p:cNvGraphicFramePr>
            <a:graphicFrameLocks noGrp="1"/>
          </p:cNvGraphicFramePr>
          <p:nvPr>
            <p:extLst>
              <p:ext uri="{D42A27DB-BD31-4B8C-83A1-F6EECF244321}">
                <p14:modId xmlns:p14="http://schemas.microsoft.com/office/powerpoint/2010/main" val="4082873541"/>
              </p:ext>
            </p:extLst>
          </p:nvPr>
        </p:nvGraphicFramePr>
        <p:xfrm>
          <a:off x="7043166" y="3507324"/>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bg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Pocket 4G : 19 000F  TTC </a:t>
                      </a:r>
                    </a:p>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Box 4G : 38 000F TTC</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071116"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MOBILE · TOUT-EN-UN</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Mixcel Pro</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4663440" cy="383590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438912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438912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Pack prépayé data + voix + SMS pour professionnels, TPE et indépendants. Un seul forfait pour rester connecté, joignable et actif.</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438912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383280"/>
            <a:ext cx="438912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Pack Data + Voix offert dès le 1er Pass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tous réseaux sans contrainte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Forfait Data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bloqué</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consommation</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maîtrisée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gratuits entre lignes flotte Mixcel Pro</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SMS inclus dans tous les forfaits</a:t>
            </a:r>
            <a:endParaRPr lang="en-US" sz="1200" dirty="0">
              <a:latin typeface="Times New Roman" panose="02020603050405020304" pitchFamily="18" charset="0"/>
              <a:cs typeface="Times New Roman" panose="02020603050405020304" pitchFamily="18" charset="0"/>
            </a:endParaRPr>
          </a:p>
        </p:txBody>
      </p:sp>
      <p:sp>
        <p:nvSpPr>
          <p:cNvPr id="12" name="Shape 10"/>
          <p:cNvSpPr/>
          <p:nvPr/>
        </p:nvSpPr>
        <p:spPr>
          <a:xfrm>
            <a:off x="5193792" y="1143000"/>
            <a:ext cx="3584448" cy="242316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13" name="Text 11"/>
          <p:cNvSpPr/>
          <p:nvPr/>
        </p:nvSpPr>
        <p:spPr>
          <a:xfrm>
            <a:off x="5303520" y="1234440"/>
            <a:ext cx="3401568"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Tarifs</a:t>
            </a:r>
            <a:endParaRPr lang="en-US" sz="1400" dirty="0">
              <a:latin typeface="Times New Roman" panose="02020603050405020304" pitchFamily="18" charset="0"/>
              <a:cs typeface="Times New Roman" panose="02020603050405020304" pitchFamily="18"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3220403886"/>
              </p:ext>
            </p:extLst>
          </p:nvPr>
        </p:nvGraphicFramePr>
        <p:xfrm>
          <a:off x="5285232" y="1536192"/>
          <a:ext cx="3401570" cy="1940105"/>
        </p:xfrm>
        <a:graphic>
          <a:graphicData uri="http://schemas.openxmlformats.org/drawingml/2006/table">
            <a:tbl>
              <a:tblPr>
                <a:tableStyleId>{2D5ABB26-0587-4C30-8999-92F81FD0307C}</a:tableStyleId>
              </a:tblPr>
              <a:tblGrid>
                <a:gridCol w="680314">
                  <a:extLst>
                    <a:ext uri="{9D8B030D-6E8A-4147-A177-3AD203B41FA5}">
                      <a16:colId xmlns:a16="http://schemas.microsoft.com/office/drawing/2014/main" val="20000"/>
                    </a:ext>
                  </a:extLst>
                </a:gridCol>
                <a:gridCol w="680314">
                  <a:extLst>
                    <a:ext uri="{9D8B030D-6E8A-4147-A177-3AD203B41FA5}">
                      <a16:colId xmlns:a16="http://schemas.microsoft.com/office/drawing/2014/main" val="20001"/>
                    </a:ext>
                  </a:extLst>
                </a:gridCol>
                <a:gridCol w="680314">
                  <a:extLst>
                    <a:ext uri="{9D8B030D-6E8A-4147-A177-3AD203B41FA5}">
                      <a16:colId xmlns:a16="http://schemas.microsoft.com/office/drawing/2014/main" val="20002"/>
                    </a:ext>
                  </a:extLst>
                </a:gridCol>
                <a:gridCol w="680314">
                  <a:extLst>
                    <a:ext uri="{9D8B030D-6E8A-4147-A177-3AD203B41FA5}">
                      <a16:colId xmlns:a16="http://schemas.microsoft.com/office/drawing/2014/main" val="20003"/>
                    </a:ext>
                  </a:extLst>
                </a:gridCol>
                <a:gridCol w="680314">
                  <a:extLst>
                    <a:ext uri="{9D8B030D-6E8A-4147-A177-3AD203B41FA5}">
                      <a16:colId xmlns:a16="http://schemas.microsoft.com/office/drawing/2014/main" val="20004"/>
                    </a:ext>
                  </a:extLst>
                </a:gridCol>
              </a:tblGrid>
              <a:tr h="294129">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Prix (FCFA)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Validité</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Crédit Appel</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Data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b="1" dirty="0">
                          <a:solidFill>
                            <a:schemeClr val="tx1"/>
                          </a:solidFill>
                          <a:latin typeface="Times New Roman" panose="02020603050405020304" pitchFamily="18" charset="0"/>
                          <a:cs typeface="Times New Roman" panose="02020603050405020304" pitchFamily="18" charset="0"/>
                        </a:rPr>
                        <a:t>SMS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179035">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250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24H</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900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230 Mo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30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281341">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500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3J</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1 800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460 Mo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60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281341">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1 000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7J</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3 600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955 Mo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90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281341">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1 500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15J</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5 400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1,38 Go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150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r h="281341">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2 500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20J</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9 000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2,31 Go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240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5"/>
                  </a:ext>
                </a:extLst>
              </a:tr>
              <a:tr h="281341">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5 000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30J</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18 000 FCFA</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4,62 Go</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700" dirty="0">
                          <a:solidFill>
                            <a:schemeClr val="tx1"/>
                          </a:solidFill>
                          <a:latin typeface="Times New Roman" panose="02020603050405020304" pitchFamily="18" charset="0"/>
                          <a:cs typeface="Times New Roman" panose="02020603050405020304" pitchFamily="18" charset="0"/>
                        </a:rPr>
                        <a:t>480</a:t>
                      </a:r>
                      <a:endParaRPr lang="en-US" sz="7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sp>
        <p:nvSpPr>
          <p:cNvPr id="19" name="Text 13">
            <a:extLst>
              <a:ext uri="{FF2B5EF4-FFF2-40B4-BE49-F238E27FC236}">
                <a16:creationId xmlns:a16="http://schemas.microsoft.com/office/drawing/2014/main" id="{2FCB35DC-7058-DDA3-F835-82B76F4F977D}"/>
              </a:ext>
            </a:extLst>
          </p:cNvPr>
          <p:cNvSpPr/>
          <p:nvPr/>
        </p:nvSpPr>
        <p:spPr>
          <a:xfrm>
            <a:off x="5298948" y="3806189"/>
            <a:ext cx="1639062" cy="731520"/>
          </a:xfrm>
          <a:prstGeom prst="rect">
            <a:avLst/>
          </a:prstGeom>
          <a:noFill/>
          <a:ln/>
        </p:spPr>
        <p:txBody>
          <a:bodyPr wrap="square" rtlCol="0" anchor="ctr"/>
          <a:lstStyle/>
          <a:p>
            <a:pPr algn="ctr"/>
            <a:endParaRPr lang="en-US" sz="1200" dirty="0">
              <a:latin typeface="Times New Roman" panose="02020603050405020304" pitchFamily="18" charset="0"/>
              <a:cs typeface="Times New Roman" panose="02020603050405020304" pitchFamily="18" charset="0"/>
            </a:endParaRPr>
          </a:p>
        </p:txBody>
      </p:sp>
      <p:graphicFrame>
        <p:nvGraphicFramePr>
          <p:cNvPr id="20" name="Tableau 19">
            <a:extLst>
              <a:ext uri="{FF2B5EF4-FFF2-40B4-BE49-F238E27FC236}">
                <a16:creationId xmlns:a16="http://schemas.microsoft.com/office/drawing/2014/main" id="{B16A8E0F-E82B-456E-5E1D-4ABDDD536B10}"/>
              </a:ext>
            </a:extLst>
          </p:cNvPr>
          <p:cNvGraphicFramePr>
            <a:graphicFrameLocks noGrp="1"/>
          </p:cNvGraphicFramePr>
          <p:nvPr>
            <p:extLst>
              <p:ext uri="{D42A27DB-BD31-4B8C-83A1-F6EECF244321}">
                <p14:modId xmlns:p14="http://schemas.microsoft.com/office/powerpoint/2010/main" val="153260659"/>
              </p:ext>
            </p:extLst>
          </p:nvPr>
        </p:nvGraphicFramePr>
        <p:xfrm>
          <a:off x="5193792" y="3566160"/>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21" name="Tableau 20">
            <a:extLst>
              <a:ext uri="{FF2B5EF4-FFF2-40B4-BE49-F238E27FC236}">
                <a16:creationId xmlns:a16="http://schemas.microsoft.com/office/drawing/2014/main" id="{5F92E9B6-2963-0622-480F-A8865C139373}"/>
              </a:ext>
            </a:extLst>
          </p:cNvPr>
          <p:cNvGraphicFramePr>
            <a:graphicFrameLocks noGrp="1"/>
          </p:cNvGraphicFramePr>
          <p:nvPr>
            <p:extLst>
              <p:ext uri="{D42A27DB-BD31-4B8C-83A1-F6EECF244321}">
                <p14:modId xmlns:p14="http://schemas.microsoft.com/office/powerpoint/2010/main" val="2555827495"/>
              </p:ext>
            </p:extLst>
          </p:nvPr>
        </p:nvGraphicFramePr>
        <p:xfrm>
          <a:off x="7043166" y="3566160"/>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tx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  200 F TTC</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679192"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MOBILE · FLOTTE ENTREPRISE</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Mobile Corporate</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285232"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dirty="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457200" y="1440180"/>
            <a:ext cx="5029200" cy="1280160"/>
          </a:xfrm>
          <a:prstGeom prst="rect">
            <a:avLst/>
          </a:prstGeom>
          <a:noFill/>
          <a:ln/>
        </p:spPr>
        <p:txBody>
          <a:bodyPr wrap="square" rtlCol="0" anchor="ctr"/>
          <a:lstStyle/>
          <a:p>
            <a:pPr marL="0" indent="0">
              <a:buNone/>
            </a:pPr>
            <a:r>
              <a:rPr lang="fr-FR" sz="1400" dirty="0">
                <a:solidFill>
                  <a:srgbClr val="334155"/>
                </a:solidFill>
                <a:latin typeface="Times New Roman" panose="02020603050405020304" pitchFamily="18" charset="0"/>
                <a:ea typeface="Calibri" pitchFamily="34" charset="-122"/>
                <a:cs typeface="Times New Roman" panose="02020603050405020304" pitchFamily="18" charset="0"/>
              </a:rPr>
              <a:t>Business Mobile Corporate est une solution de communication 360° complète, conçue pour les entreprises, et intégrant tous les services essentiels : gestion de flotte mobile, appels voix, accès Internet et SMS.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493776" y="274320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063240"/>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gratuits au sein de la flotte + SMS et internet inclus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Téléphones haut de gamme en paiement échelonné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Rechargement flexible, même sur formules bloquées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Pass internet à la demande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Happy Hour exclusive : avantages chaque jour 12h–13h</a:t>
            </a:r>
            <a:endParaRPr lang="en-US" sz="1200" dirty="0">
              <a:latin typeface="Times New Roman" panose="02020603050405020304" pitchFamily="18" charset="0"/>
              <a:cs typeface="Times New Roman" panose="02020603050405020304" pitchFamily="18" charset="0"/>
            </a:endParaRPr>
          </a:p>
        </p:txBody>
      </p:sp>
      <p:grpSp>
        <p:nvGrpSpPr>
          <p:cNvPr id="19" name="Groupe 18">
            <a:extLst>
              <a:ext uri="{FF2B5EF4-FFF2-40B4-BE49-F238E27FC236}">
                <a16:creationId xmlns:a16="http://schemas.microsoft.com/office/drawing/2014/main" id="{75AA7AF3-4E59-5787-6F18-04ED569B50C2}"/>
              </a:ext>
            </a:extLst>
          </p:cNvPr>
          <p:cNvGrpSpPr/>
          <p:nvPr/>
        </p:nvGrpSpPr>
        <p:grpSpPr>
          <a:xfrm>
            <a:off x="5833872" y="1163319"/>
            <a:ext cx="2944368" cy="1709928"/>
            <a:chOff x="5833872" y="1163319"/>
            <a:chExt cx="2944368" cy="1709928"/>
          </a:xfrm>
        </p:grpSpPr>
        <p:sp>
          <p:nvSpPr>
            <p:cNvPr id="20" name="Shape 10">
              <a:extLst>
                <a:ext uri="{FF2B5EF4-FFF2-40B4-BE49-F238E27FC236}">
                  <a16:creationId xmlns:a16="http://schemas.microsoft.com/office/drawing/2014/main" id="{438246BA-D004-37FE-220A-DE91304ACAB2}"/>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1" name="Text 11">
              <a:extLst>
                <a:ext uri="{FF2B5EF4-FFF2-40B4-BE49-F238E27FC236}">
                  <a16:creationId xmlns:a16="http://schemas.microsoft.com/office/drawing/2014/main" id="{E189E1D4-5455-CCAF-411A-E8E81E4E47E2}"/>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2" name="Text 12">
              <a:extLst>
                <a:ext uri="{FF2B5EF4-FFF2-40B4-BE49-F238E27FC236}">
                  <a16:creationId xmlns:a16="http://schemas.microsoft.com/office/drawing/2014/main" id="{76F94310-8178-054F-F00F-5E68BB06D6E1}"/>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Mobile First</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4975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394460"/>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Solution haut de gamme pour DG, dirigeants et hauts responsables. Forfait illimité voix + SMS + data, international et roaming inclus.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69748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illimités toutes destinations, international inclus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Roaming compris dans le forfait mensuel</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SMS offerts + internet avec priorisation réseau</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Service client dédié et personnalisé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Compatible flotte Business Mobile et Celtiis Cash</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A3F74EC3-059F-9E7F-2D58-8339E0289A65}"/>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BD9C26FA-029B-61DE-9555-DB4D1798F8F6}"/>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C22FF0C8-D31C-D188-9427-3EB6FF04CAFB}"/>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28F2BE74-70AF-DD21-B51A-217406E7D458}"/>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72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02</a:t>
            </a:r>
            <a:endParaRPr lang="en-US" sz="72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3800" b="1" dirty="0">
                <a:solidFill>
                  <a:srgbClr val="FFFFFF"/>
                </a:solidFill>
                <a:latin typeface="Times New Roman" panose="02020603050405020304" pitchFamily="18" charset="0"/>
                <a:ea typeface="Calibri" pitchFamily="34" charset="-122"/>
                <a:cs typeface="Times New Roman" panose="02020603050405020304" pitchFamily="18" charset="0"/>
              </a:rPr>
              <a:t>Broadband Fixe</a:t>
            </a:r>
            <a:endParaRPr lang="en-US" sz="38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sz="1600" dirty="0">
                <a:solidFill>
                  <a:srgbClr val="00B884"/>
                </a:solidFill>
                <a:latin typeface="Times New Roman" panose="02020603050405020304" pitchFamily="18" charset="0"/>
                <a:ea typeface="Calibri" pitchFamily="34" charset="-122"/>
                <a:cs typeface="Times New Roman" panose="02020603050405020304" pitchFamily="18" charset="0"/>
              </a:rPr>
              <a:t>Fibre optique, VPN et connectivité dédiée pour votre entreprise.</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2800" b="1" dirty="0">
                <a:solidFill>
                  <a:srgbClr val="0A3D7A"/>
                </a:solidFill>
                <a:latin typeface="Times New Roman" panose="02020603050405020304" pitchFamily="18" charset="0"/>
                <a:ea typeface="Calibri" pitchFamily="34" charset="-122"/>
                <a:cs typeface="Times New Roman" panose="02020603050405020304" pitchFamily="18" charset="0"/>
              </a:rPr>
              <a:t>Business Fibre (FTTO)</a:t>
            </a:r>
            <a:endParaRPr lang="en-US" sz="28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4663440" cy="3782466"/>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24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4389120" cy="320040"/>
          </a:xfrm>
          <a:prstGeom prst="rect">
            <a:avLst/>
          </a:prstGeom>
          <a:noFill/>
          <a:ln/>
        </p:spPr>
        <p:txBody>
          <a:bodyPr wrap="square" lIns="0" tIns="0" rIns="0" bIns="0" rtlCol="0" anchor="ctr"/>
          <a:lstStyle/>
          <a:p>
            <a:pPr marL="0" indent="0">
              <a:buNone/>
            </a:pPr>
            <a:r>
              <a:rPr lang="en-US" sz="1200" b="1" dirty="0">
                <a:latin typeface="Times New Roman" panose="02020603050405020304" pitchFamily="18" charset="0"/>
                <a:ea typeface="Calibri" pitchFamily="34" charset="-122"/>
                <a:cs typeface="Times New Roman" panose="02020603050405020304" pitchFamily="18" charset="0"/>
              </a:rPr>
              <a:t>À propos</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4389120" cy="1280160"/>
          </a:xfrm>
          <a:prstGeom prst="rect">
            <a:avLst/>
          </a:prstGeom>
          <a:noFill/>
          <a:ln/>
        </p:spPr>
        <p:txBody>
          <a:bodyPr wrap="square" rtlCol="0" anchor="ctr"/>
          <a:lstStyle/>
          <a:p>
            <a:pPr marL="0" indent="0">
              <a:lnSpc>
                <a:spcPct val="150000"/>
              </a:lnSpc>
              <a:buNone/>
            </a:pPr>
            <a:r>
              <a:rPr lang="fr-FR" sz="1100" dirty="0">
                <a:solidFill>
                  <a:srgbClr val="334155"/>
                </a:solidFill>
                <a:latin typeface="Times New Roman" panose="02020603050405020304" pitchFamily="18" charset="0"/>
                <a:ea typeface="Calibri" pitchFamily="34" charset="-122"/>
                <a:cs typeface="Times New Roman" panose="02020603050405020304" pitchFamily="18" charset="0"/>
              </a:rPr>
              <a:t>La gamme de solutions FTTH dédiée aux entreprises offre un accès Internet haut débit, fiable et illimité. Conçue pour répondre aux besoins croissants de connectivité, elle garantit une connexion rapide et stable, permettant à votre structure de bénéficier d’une navigation fluide, d’échanges optimisés et d’une productivité accrue.</a:t>
            </a:r>
            <a:endParaRPr lang="en-US" sz="11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4389120" cy="274320"/>
          </a:xfrm>
          <a:prstGeom prst="rect">
            <a:avLst/>
          </a:prstGeom>
          <a:noFill/>
          <a:ln/>
        </p:spPr>
        <p:txBody>
          <a:bodyPr wrap="square" lIns="0" tIns="0" rIns="0" bIns="0" rtlCol="0" anchor="ctr"/>
          <a:lstStyle/>
          <a:p>
            <a:pPr marL="0" indent="0">
              <a:buNone/>
            </a:pPr>
            <a:r>
              <a:rPr lang="en-US" sz="1200" b="1" dirty="0">
                <a:latin typeface="Times New Roman" panose="02020603050405020304" pitchFamily="18" charset="0"/>
                <a:ea typeface="Calibri" pitchFamily="34" charset="-122"/>
                <a:cs typeface="Times New Roman" panose="02020603050405020304" pitchFamily="18" charset="0"/>
              </a:rPr>
              <a:t>Avantages clés</a:t>
            </a:r>
            <a:endParaRPr lang="en-US" sz="12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4389120" cy="1068619"/>
          </a:xfrm>
          <a:prstGeom prst="rect">
            <a:avLst/>
          </a:prstGeom>
          <a:noFill/>
          <a:ln/>
        </p:spPr>
        <p:txBody>
          <a:bodyPr wrap="square" rtlCol="0" anchor="ctr"/>
          <a:lstStyle/>
          <a:p>
            <a:pPr marL="342900" indent="-342900">
              <a:lnSpc>
                <a:spcPct val="150000"/>
              </a:lnSpc>
              <a:buSzPct val="100000"/>
              <a:buChar char="•"/>
            </a:pPr>
            <a:r>
              <a:rPr lang="en-US" sz="1050" dirty="0">
                <a:solidFill>
                  <a:srgbClr val="334155"/>
                </a:solidFill>
                <a:latin typeface="Times New Roman" panose="02020603050405020304" pitchFamily="18" charset="0"/>
                <a:ea typeface="Calibri" pitchFamily="34" charset="-122"/>
                <a:cs typeface="Times New Roman" panose="02020603050405020304" pitchFamily="18" charset="0"/>
              </a:rPr>
              <a:t>Internet illimité 24h/24</a:t>
            </a:r>
            <a:endParaRPr lang="en-US" sz="105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050" dirty="0">
                <a:solidFill>
                  <a:srgbClr val="334155"/>
                </a:solidFill>
                <a:latin typeface="Times New Roman" panose="02020603050405020304" pitchFamily="18" charset="0"/>
                <a:ea typeface="Calibri" pitchFamily="34" charset="-122"/>
                <a:cs typeface="Times New Roman" panose="02020603050405020304" pitchFamily="18" charset="0"/>
              </a:rPr>
              <a:t>Appels gratuits et illimités vers numéros fixes</a:t>
            </a:r>
            <a:endParaRPr lang="en-US" sz="105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050" dirty="0">
                <a:solidFill>
                  <a:srgbClr val="334155"/>
                </a:solidFill>
                <a:latin typeface="Times New Roman" panose="02020603050405020304" pitchFamily="18" charset="0"/>
                <a:ea typeface="Calibri" pitchFamily="34" charset="-122"/>
                <a:cs typeface="Times New Roman" panose="02020603050405020304" pitchFamily="18" charset="0"/>
              </a:rPr>
              <a:t>Appels gratuits vers 2 numéros Celtiis de votre choix</a:t>
            </a:r>
            <a:endParaRPr lang="en-US" sz="1050" dirty="0">
              <a:latin typeface="Times New Roman" panose="02020603050405020304" pitchFamily="18" charset="0"/>
              <a:cs typeface="Times New Roman" panose="02020603050405020304" pitchFamily="18" charset="0"/>
            </a:endParaRPr>
          </a:p>
        </p:txBody>
      </p:sp>
      <p:sp>
        <p:nvSpPr>
          <p:cNvPr id="12" name="Shape 10"/>
          <p:cNvSpPr/>
          <p:nvPr/>
        </p:nvSpPr>
        <p:spPr>
          <a:xfrm>
            <a:off x="5193792" y="1143000"/>
            <a:ext cx="3584448" cy="2322883"/>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2400">
              <a:latin typeface="Times New Roman" panose="02020603050405020304" pitchFamily="18" charset="0"/>
              <a:cs typeface="Times New Roman" panose="02020603050405020304" pitchFamily="18" charset="0"/>
            </a:endParaRPr>
          </a:p>
        </p:txBody>
      </p:sp>
      <p:sp>
        <p:nvSpPr>
          <p:cNvPr id="13" name="Text 11"/>
          <p:cNvSpPr/>
          <p:nvPr/>
        </p:nvSpPr>
        <p:spPr>
          <a:xfrm>
            <a:off x="5303520" y="1234440"/>
            <a:ext cx="3401568" cy="274320"/>
          </a:xfrm>
          <a:prstGeom prst="rect">
            <a:avLst/>
          </a:prstGeom>
          <a:noFill/>
          <a:ln/>
        </p:spPr>
        <p:txBody>
          <a:bodyPr wrap="square" lIns="0" tIns="0" rIns="0" bIns="0" rtlCol="0" anchor="ctr"/>
          <a:lstStyle/>
          <a:p>
            <a:pPr marL="0" indent="0">
              <a:buNone/>
            </a:pPr>
            <a:r>
              <a:rPr lang="en-US" sz="1100" b="1" dirty="0">
                <a:solidFill>
                  <a:srgbClr val="00875A"/>
                </a:solidFill>
                <a:latin typeface="Times New Roman" panose="02020603050405020304" pitchFamily="18" charset="0"/>
                <a:ea typeface="Calibri" pitchFamily="34" charset="-122"/>
                <a:cs typeface="Times New Roman" panose="02020603050405020304" pitchFamily="18" charset="0"/>
              </a:rPr>
              <a:t>Tarifs</a:t>
            </a:r>
            <a:endParaRPr lang="en-US" sz="1100" dirty="0">
              <a:latin typeface="Times New Roman" panose="02020603050405020304" pitchFamily="18" charset="0"/>
              <a:cs typeface="Times New Roman" panose="02020603050405020304" pitchFamily="18"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3708761732"/>
              </p:ext>
            </p:extLst>
          </p:nvPr>
        </p:nvGraphicFramePr>
        <p:xfrm>
          <a:off x="5285232" y="1536192"/>
          <a:ext cx="3401568" cy="1789176"/>
        </p:xfrm>
        <a:graphic>
          <a:graphicData uri="http://schemas.openxmlformats.org/drawingml/2006/table">
            <a:tbl>
              <a:tblPr>
                <a:tableStyleId>{2D5ABB26-0587-4C30-8999-92F81FD0307C}</a:tableStyleId>
              </a:tblPr>
              <a:tblGrid>
                <a:gridCol w="850392">
                  <a:extLst>
                    <a:ext uri="{9D8B030D-6E8A-4147-A177-3AD203B41FA5}">
                      <a16:colId xmlns:a16="http://schemas.microsoft.com/office/drawing/2014/main" val="20000"/>
                    </a:ext>
                  </a:extLst>
                </a:gridCol>
                <a:gridCol w="850392">
                  <a:extLst>
                    <a:ext uri="{9D8B030D-6E8A-4147-A177-3AD203B41FA5}">
                      <a16:colId xmlns:a16="http://schemas.microsoft.com/office/drawing/2014/main" val="20001"/>
                    </a:ext>
                  </a:extLst>
                </a:gridCol>
                <a:gridCol w="850392">
                  <a:extLst>
                    <a:ext uri="{9D8B030D-6E8A-4147-A177-3AD203B41FA5}">
                      <a16:colId xmlns:a16="http://schemas.microsoft.com/office/drawing/2014/main" val="20002"/>
                    </a:ext>
                  </a:extLst>
                </a:gridCol>
                <a:gridCol w="850392">
                  <a:extLst>
                    <a:ext uri="{9D8B030D-6E8A-4147-A177-3AD203B41FA5}">
                      <a16:colId xmlns:a16="http://schemas.microsoft.com/office/drawing/2014/main" val="20003"/>
                    </a:ext>
                  </a:extLst>
                </a:gridCol>
              </a:tblGrid>
              <a:tr h="256032">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Offre</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Débit ↓</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Débit ↑</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Prix/mois (FCFA)</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Fibre Pro</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19 900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Fibre Pro Max</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24 900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Fibre Pro Méga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39 900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Fibre Office Max</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69 900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Fibre Office Méga</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200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20 Mbps</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99 900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5"/>
                  </a:ext>
                </a:extLst>
              </a:tr>
            </a:tbl>
          </a:graphicData>
        </a:graphic>
      </p:graphicFrame>
      <p:graphicFrame>
        <p:nvGraphicFramePr>
          <p:cNvPr id="19" name="Tableau 18">
            <a:extLst>
              <a:ext uri="{FF2B5EF4-FFF2-40B4-BE49-F238E27FC236}">
                <a16:creationId xmlns:a16="http://schemas.microsoft.com/office/drawing/2014/main" id="{53EBF8F8-2CA3-38FD-F93D-2EE0681FBAE5}"/>
              </a:ext>
            </a:extLst>
          </p:cNvPr>
          <p:cNvGraphicFramePr>
            <a:graphicFrameLocks noGrp="1"/>
          </p:cNvGraphicFramePr>
          <p:nvPr>
            <p:extLst>
              <p:ext uri="{D42A27DB-BD31-4B8C-83A1-F6EECF244321}">
                <p14:modId xmlns:p14="http://schemas.microsoft.com/office/powerpoint/2010/main" val="1110083689"/>
              </p:ext>
            </p:extLst>
          </p:nvPr>
        </p:nvGraphicFramePr>
        <p:xfrm>
          <a:off x="5193792" y="3566160"/>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20" name="Tableau 19">
            <a:extLst>
              <a:ext uri="{FF2B5EF4-FFF2-40B4-BE49-F238E27FC236}">
                <a16:creationId xmlns:a16="http://schemas.microsoft.com/office/drawing/2014/main" id="{73D633A9-03C2-B5DA-E10E-F67ED9F58B3A}"/>
              </a:ext>
            </a:extLst>
          </p:cNvPr>
          <p:cNvGraphicFramePr>
            <a:graphicFrameLocks noGrp="1"/>
          </p:cNvGraphicFramePr>
          <p:nvPr>
            <p:extLst>
              <p:ext uri="{D42A27DB-BD31-4B8C-83A1-F6EECF244321}">
                <p14:modId xmlns:p14="http://schemas.microsoft.com/office/powerpoint/2010/main" val="3350218632"/>
              </p:ext>
            </p:extLst>
          </p:nvPr>
        </p:nvGraphicFramePr>
        <p:xfrm>
          <a:off x="7043166" y="3566160"/>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tx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800" b="0" i="0" kern="1200" baseline="0" dirty="0">
                          <a:solidFill>
                            <a:schemeClr val="dk1"/>
                          </a:solidFill>
                          <a:effectLst/>
                          <a:latin typeface="Times New Roman" panose="02020603050405020304" pitchFamily="18" charset="0"/>
                          <a:ea typeface="+mn-ea"/>
                          <a:cs typeface="Times New Roman" panose="02020603050405020304" pitchFamily="18" charset="0"/>
                        </a:rPr>
                        <a:t>FAS  Fibre Pro  :  9 900 F TTC</a:t>
                      </a:r>
                    </a:p>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800" b="0" i="0" kern="1200" baseline="0" dirty="0">
                          <a:solidFill>
                            <a:schemeClr val="dk1"/>
                          </a:solidFill>
                          <a:effectLst/>
                          <a:latin typeface="Times New Roman" panose="02020603050405020304" pitchFamily="18" charset="0"/>
                          <a:ea typeface="+mn-ea"/>
                          <a:cs typeface="Times New Roman" panose="02020603050405020304" pitchFamily="18" charset="0"/>
                        </a:rPr>
                        <a:t>FAS  Fibre Pro Max &amp; </a:t>
                      </a:r>
                      <a:r>
                        <a:rPr lang="fr-FR" sz="800" b="0" i="0" kern="1200" baseline="0" dirty="0" err="1">
                          <a:solidFill>
                            <a:schemeClr val="dk1"/>
                          </a:solidFill>
                          <a:effectLst/>
                          <a:latin typeface="Times New Roman" panose="02020603050405020304" pitchFamily="18" charset="0"/>
                          <a:ea typeface="+mn-ea"/>
                          <a:cs typeface="Times New Roman" panose="02020603050405020304" pitchFamily="18" charset="0"/>
                        </a:rPr>
                        <a:t>Mega</a:t>
                      </a:r>
                      <a:r>
                        <a:rPr lang="fr-FR" sz="800" b="0" i="0" kern="1200" baseline="0" dirty="0">
                          <a:solidFill>
                            <a:schemeClr val="dk1"/>
                          </a:solidFill>
                          <a:effectLst/>
                          <a:latin typeface="Times New Roman" panose="02020603050405020304" pitchFamily="18" charset="0"/>
                          <a:ea typeface="+mn-ea"/>
                          <a:cs typeface="Times New Roman" panose="02020603050405020304" pitchFamily="18" charset="0"/>
                        </a:rPr>
                        <a:t> et Office Max &amp; </a:t>
                      </a:r>
                      <a:r>
                        <a:rPr lang="fr-FR" sz="800" b="0" i="0" kern="1200" baseline="0" dirty="0" err="1">
                          <a:solidFill>
                            <a:schemeClr val="dk1"/>
                          </a:solidFill>
                          <a:effectLst/>
                          <a:latin typeface="Times New Roman" panose="02020603050405020304" pitchFamily="18" charset="0"/>
                          <a:ea typeface="+mn-ea"/>
                          <a:cs typeface="Times New Roman" panose="02020603050405020304" pitchFamily="18" charset="0"/>
                        </a:rPr>
                        <a:t>Mega</a:t>
                      </a:r>
                      <a:r>
                        <a:rPr lang="fr-FR" sz="800" b="0" i="0" kern="1200" baseline="0" dirty="0">
                          <a:solidFill>
                            <a:schemeClr val="dk1"/>
                          </a:solidFill>
                          <a:effectLst/>
                          <a:latin typeface="Times New Roman" panose="02020603050405020304" pitchFamily="18" charset="0"/>
                          <a:ea typeface="+mn-ea"/>
                          <a:cs typeface="Times New Roman" panose="02020603050405020304" pitchFamily="18" charset="0"/>
                        </a:rPr>
                        <a:t> : 24 900 F TTC </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3113532"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FIXE · INTERCONNEXION SÉCURISÉE</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VPN</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438912" y="1394460"/>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Interconnectez vos sites via les réseaux IP MPLS. Solution sécurisée pour le transport de données entre vos différents sites ou administrations.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596896"/>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063240"/>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Lien dédié fibre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optique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stable et performant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Supervision en temps réel de la liaison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Sécurité de base sur routeur On521</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4 adresses IP fixes (dont 2 utilisables)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Options : secours 4G, Firewall Forti, BLR/FH</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Intervention garantie sous 24h</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0F1023B2-AC5D-3CDA-A696-0783B53E65B6}"/>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641F6C2D-201F-FDFD-8707-C496007BE270}"/>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251FD06B-ED6A-D55D-897C-FC5F90D1E661}"/>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A7C25055-1605-0BDA-700C-97DD8E95B963}"/>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Internet</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806072"/>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8132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Accès Internet très haut débit sur fibre optique de bout en bout. Conçu pour la transformation numérique et le développement e-business.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624328"/>
            <a:ext cx="5029200" cy="274320"/>
          </a:xfrm>
          <a:prstGeom prst="rect">
            <a:avLst/>
          </a:prstGeom>
          <a:noFill/>
          <a:ln/>
        </p:spPr>
        <p:txBody>
          <a:bodyPr wrap="square" lIns="0" tIns="0" rIns="0" bIns="0" rtlCol="0" anchor="ctr"/>
          <a:lstStyle/>
          <a:p>
            <a:pPr marL="0" indent="0">
              <a:buNone/>
            </a:pPr>
            <a:r>
              <a:rPr lang="en-US" sz="1400" b="1" dirty="0" err="1">
                <a:latin typeface="Times New Roman" panose="02020603050405020304" pitchFamily="18" charset="0"/>
                <a:ea typeface="Calibri" pitchFamily="34" charset="-122"/>
                <a:cs typeface="Times New Roman" panose="02020603050405020304" pitchFamily="18" charset="0"/>
              </a:rPr>
              <a:t>Avantages</a:t>
            </a:r>
            <a:r>
              <a:rPr lang="en-US" sz="1400" b="1" dirty="0">
                <a:latin typeface="Times New Roman" panose="02020603050405020304" pitchFamily="18" charset="0"/>
                <a:ea typeface="Calibri" pitchFamily="34" charset="-122"/>
                <a:cs typeface="Times New Roman" panose="02020603050405020304" pitchFamily="18" charset="0"/>
              </a:rPr>
              <a:t> </a:t>
            </a:r>
            <a:r>
              <a:rPr lang="en-US" sz="1400" b="1" dirty="0" err="1">
                <a:latin typeface="Times New Roman" panose="02020603050405020304" pitchFamily="18" charset="0"/>
                <a:ea typeface="Calibri" pitchFamily="34" charset="-122"/>
                <a:cs typeface="Times New Roman" panose="02020603050405020304" pitchFamily="18" charset="0"/>
              </a:rPr>
              <a:t>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19" y="3172968"/>
            <a:ext cx="5605649"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Lien dédié fibre optique — stable, rapide, sécurisé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Supervision précise en temps réel</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Sécurité de base sur routeur On521</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4 adresses IP fixes (dont 2 utilisables)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Options : secours 4G, Firewall Forti, BLR/FH</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Intervention garantie sous 24h</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E632F2CF-EFE1-3F6A-ED71-5214D0A7FA84}"/>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D324E7D9-0618-5179-5F88-F3B606CE7245}"/>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3C0B4C1F-C97F-635B-8FA7-7F211E69E2D2}"/>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04931EE7-B4F5-18F1-87E4-CBCB477FC086}"/>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852928" cy="274320"/>
          </a:xfrm>
          <a:prstGeom prst="rect">
            <a:avLst/>
          </a:prstGeom>
          <a:noFill/>
          <a:ln/>
        </p:spPr>
        <p:txBody>
          <a:bodyPr wrap="square" lIns="0" tIns="0" rIns="0" bIns="0" rtlCol="0" anchor="ctr"/>
          <a:lstStyle/>
          <a:p>
            <a:pPr marL="0" indent="0">
              <a:buNone/>
            </a:pPr>
            <a:r>
              <a:rPr lang="en-US" sz="800" b="1" dirty="0">
                <a:solidFill>
                  <a:srgbClr val="FFFFFF"/>
                </a:solidFill>
                <a:latin typeface="Calibri" pitchFamily="34" charset="0"/>
                <a:ea typeface="Calibri" pitchFamily="34" charset="-122"/>
                <a:cs typeface="Calibri" pitchFamily="34" charset="-120"/>
              </a:rPr>
              <a:t>FIXE · PLUG &amp; PLAY · PRÉPAYÉ</a:t>
            </a:r>
            <a:endParaRPr lang="en-US" sz="800" dirty="0"/>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Box Pro Prépaid</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4663440" cy="3694364"/>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438912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438912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Solution fixe Plug &amp; Play sans engagement. Installation immédiate, aucune configuration technique. Vous payez avant </a:t>
            </a:r>
            <a:r>
              <a:rPr lang="en-US" sz="1400" dirty="0" err="1">
                <a:solidFill>
                  <a:srgbClr val="334155"/>
                </a:solidFill>
                <a:latin typeface="Times New Roman" panose="02020603050405020304" pitchFamily="18" charset="0"/>
                <a:ea typeface="Calibri" pitchFamily="34" charset="-122"/>
                <a:cs typeface="Times New Roman" panose="02020603050405020304" pitchFamily="18" charset="0"/>
              </a:rPr>
              <a:t>consommation</a:t>
            </a: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  ,</a:t>
            </a:r>
            <a:r>
              <a:rPr lang="en-US" sz="1400" dirty="0" err="1">
                <a:solidFill>
                  <a:srgbClr val="334155"/>
                </a:solidFill>
                <a:latin typeface="Times New Roman" panose="02020603050405020304" pitchFamily="18" charset="0"/>
                <a:ea typeface="Calibri" pitchFamily="34" charset="-122"/>
                <a:cs typeface="Times New Roman" panose="02020603050405020304" pitchFamily="18" charset="0"/>
              </a:rPr>
              <a:t>zéro</a:t>
            </a: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 </a:t>
            </a:r>
            <a:r>
              <a:rPr lang="en-US" sz="1400" dirty="0" err="1">
                <a:solidFill>
                  <a:srgbClr val="334155"/>
                </a:solidFill>
                <a:latin typeface="Times New Roman" panose="02020603050405020304" pitchFamily="18" charset="0"/>
                <a:ea typeface="Calibri" pitchFamily="34" charset="-122"/>
                <a:cs typeface="Times New Roman" panose="02020603050405020304" pitchFamily="18" charset="0"/>
              </a:rPr>
              <a:t>dépassement</a:t>
            </a: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 et </a:t>
            </a:r>
            <a:r>
              <a:rPr lang="en-US" sz="1400" dirty="0" err="1">
                <a:solidFill>
                  <a:srgbClr val="334155"/>
                </a:solidFill>
                <a:latin typeface="Times New Roman" panose="02020603050405020304" pitchFamily="18" charset="0"/>
                <a:ea typeface="Calibri" pitchFamily="34" charset="-122"/>
                <a:cs typeface="Times New Roman" panose="02020603050405020304" pitchFamily="18" charset="0"/>
              </a:rPr>
              <a:t>zéro</a:t>
            </a: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 surprise.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438912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438912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Installation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immédiate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opérationnel en minutes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Pack bienvenue : 100 Go + 2 500 FCFA à l'activation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Forfaits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transparents</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pas de frais cachés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Connexion maintenue à 1 Mbps + Pass supplémentaire disponible</a:t>
            </a:r>
            <a:endParaRPr lang="en-US" sz="1200" dirty="0">
              <a:latin typeface="Times New Roman" panose="02020603050405020304" pitchFamily="18" charset="0"/>
              <a:cs typeface="Times New Roman" panose="02020603050405020304" pitchFamily="18" charset="0"/>
            </a:endParaRPr>
          </a:p>
        </p:txBody>
      </p:sp>
      <p:sp>
        <p:nvSpPr>
          <p:cNvPr id="12" name="Shape 10"/>
          <p:cNvSpPr/>
          <p:nvPr/>
        </p:nvSpPr>
        <p:spPr>
          <a:xfrm>
            <a:off x="5193792" y="1143000"/>
            <a:ext cx="3584448" cy="202996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13" name="Text 11"/>
          <p:cNvSpPr/>
          <p:nvPr/>
        </p:nvSpPr>
        <p:spPr>
          <a:xfrm>
            <a:off x="5303520" y="1234440"/>
            <a:ext cx="3401568" cy="274320"/>
          </a:xfrm>
          <a:prstGeom prst="rect">
            <a:avLst/>
          </a:prstGeom>
          <a:noFill/>
          <a:ln/>
        </p:spPr>
        <p:txBody>
          <a:bodyPr wrap="square" lIns="0" tIns="0" rIns="0" bIns="0" rtlCol="0" anchor="ctr"/>
          <a:lstStyle/>
          <a:p>
            <a:pPr marL="0" indent="0">
              <a:buNone/>
            </a:pPr>
            <a:r>
              <a:rPr lang="en-US" sz="1400" b="1" dirty="0">
                <a:solidFill>
                  <a:srgbClr val="00875A"/>
                </a:solidFill>
                <a:latin typeface="Times New Roman" panose="02020603050405020304" pitchFamily="18" charset="0"/>
                <a:ea typeface="Calibri" pitchFamily="34" charset="-122"/>
                <a:cs typeface="Times New Roman" panose="02020603050405020304" pitchFamily="18" charset="0"/>
              </a:rPr>
              <a:t>Tarifs</a:t>
            </a:r>
            <a:endParaRPr lang="en-US" sz="1400" dirty="0">
              <a:latin typeface="Times New Roman" panose="02020603050405020304" pitchFamily="18" charset="0"/>
              <a:cs typeface="Times New Roman" panose="02020603050405020304" pitchFamily="18"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3456785978"/>
              </p:ext>
            </p:extLst>
          </p:nvPr>
        </p:nvGraphicFramePr>
        <p:xfrm>
          <a:off x="5285232" y="1536192"/>
          <a:ext cx="3401568" cy="1618490"/>
        </p:xfrm>
        <a:graphic>
          <a:graphicData uri="http://schemas.openxmlformats.org/drawingml/2006/table">
            <a:tbl>
              <a:tblPr>
                <a:tableStyleId>{2D5ABB26-0587-4C30-8999-92F81FD0307C}</a:tableStyleId>
              </a:tblPr>
              <a:tblGrid>
                <a:gridCol w="1133856">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tblGrid>
              <a:tr h="323698">
                <a:tc>
                  <a:txBody>
                    <a:bodyPr/>
                    <a:lstStyle/>
                    <a:p>
                      <a:pPr marL="0" indent="0" algn="ctr">
                        <a:buNone/>
                      </a:pPr>
                      <a:r>
                        <a:rPr lang="en-US" sz="1000" b="1" dirty="0">
                          <a:solidFill>
                            <a:schemeClr val="tx1"/>
                          </a:solidFill>
                          <a:latin typeface="Times New Roman" panose="02020603050405020304" pitchFamily="18" charset="0"/>
                          <a:cs typeface="Times New Roman" panose="02020603050405020304" pitchFamily="18" charset="0"/>
                        </a:rPr>
                        <a:t>Prix (FCFA)</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b="1" dirty="0">
                          <a:solidFill>
                            <a:schemeClr val="tx1"/>
                          </a:solidFill>
                          <a:latin typeface="Times New Roman" panose="02020603050405020304" pitchFamily="18" charset="0"/>
                          <a:cs typeface="Times New Roman" panose="02020603050405020304" pitchFamily="18" charset="0"/>
                        </a:rPr>
                        <a:t>Volume</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b="1" dirty="0">
                          <a:solidFill>
                            <a:schemeClr val="tx1"/>
                          </a:solidFill>
                          <a:latin typeface="Times New Roman" panose="02020603050405020304" pitchFamily="18" charset="0"/>
                          <a:cs typeface="Times New Roman" panose="02020603050405020304" pitchFamily="18" charset="0"/>
                        </a:rPr>
                        <a:t>Validité</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323698">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9 900</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60 Go</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30J</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323698">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14 900</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100 Go</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30J</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323698">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19 900</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150 Go</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30J</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323698">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24 900</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250 Go</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1000" dirty="0">
                          <a:solidFill>
                            <a:schemeClr val="tx1"/>
                          </a:solidFill>
                          <a:latin typeface="Times New Roman" panose="02020603050405020304" pitchFamily="18" charset="0"/>
                          <a:cs typeface="Times New Roman" panose="02020603050405020304" pitchFamily="18" charset="0"/>
                        </a:rPr>
                        <a:t>30J</a:t>
                      </a:r>
                      <a:endParaRPr lang="en-US" sz="10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bl>
          </a:graphicData>
        </a:graphic>
      </p:graphicFrame>
      <p:sp>
        <p:nvSpPr>
          <p:cNvPr id="19" name="Text 13">
            <a:extLst>
              <a:ext uri="{FF2B5EF4-FFF2-40B4-BE49-F238E27FC236}">
                <a16:creationId xmlns:a16="http://schemas.microsoft.com/office/drawing/2014/main" id="{4A6C0D6D-7F77-8C77-9F58-8E37C3751CD0}"/>
              </a:ext>
            </a:extLst>
          </p:cNvPr>
          <p:cNvSpPr/>
          <p:nvPr/>
        </p:nvSpPr>
        <p:spPr>
          <a:xfrm>
            <a:off x="5298948" y="3567756"/>
            <a:ext cx="1639062" cy="731520"/>
          </a:xfrm>
          <a:prstGeom prst="rect">
            <a:avLst/>
          </a:prstGeom>
          <a:noFill/>
          <a:ln/>
        </p:spPr>
        <p:txBody>
          <a:bodyPr wrap="square" rtlCol="0" anchor="ctr"/>
          <a:lstStyle/>
          <a:p>
            <a:pPr algn="ctr"/>
            <a:endParaRPr lang="en-US" sz="1200" dirty="0">
              <a:latin typeface="Times New Roman" panose="02020603050405020304" pitchFamily="18" charset="0"/>
              <a:cs typeface="Times New Roman" panose="02020603050405020304" pitchFamily="18" charset="0"/>
            </a:endParaRPr>
          </a:p>
        </p:txBody>
      </p:sp>
      <p:graphicFrame>
        <p:nvGraphicFramePr>
          <p:cNvPr id="22" name="Tableau 21">
            <a:extLst>
              <a:ext uri="{FF2B5EF4-FFF2-40B4-BE49-F238E27FC236}">
                <a16:creationId xmlns:a16="http://schemas.microsoft.com/office/drawing/2014/main" id="{7B54AC5F-6B4A-B6EE-C82B-D9485E790EB3}"/>
              </a:ext>
            </a:extLst>
          </p:cNvPr>
          <p:cNvGraphicFramePr>
            <a:graphicFrameLocks noGrp="1"/>
          </p:cNvGraphicFramePr>
          <p:nvPr>
            <p:extLst>
              <p:ext uri="{D42A27DB-BD31-4B8C-83A1-F6EECF244321}">
                <p14:modId xmlns:p14="http://schemas.microsoft.com/office/powerpoint/2010/main" val="1315155529"/>
              </p:ext>
            </p:extLst>
          </p:nvPr>
        </p:nvGraphicFramePr>
        <p:xfrm>
          <a:off x="5193792" y="3327727"/>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23" name="Tableau 22">
            <a:extLst>
              <a:ext uri="{FF2B5EF4-FFF2-40B4-BE49-F238E27FC236}">
                <a16:creationId xmlns:a16="http://schemas.microsoft.com/office/drawing/2014/main" id="{315907E0-7958-630A-6E16-7525C5FE4879}"/>
              </a:ext>
            </a:extLst>
          </p:cNvPr>
          <p:cNvGraphicFramePr>
            <a:graphicFrameLocks noGrp="1"/>
          </p:cNvGraphicFramePr>
          <p:nvPr>
            <p:extLst>
              <p:ext uri="{D42A27DB-BD31-4B8C-83A1-F6EECF244321}">
                <p14:modId xmlns:p14="http://schemas.microsoft.com/office/powerpoint/2010/main" val="3004831418"/>
              </p:ext>
            </p:extLst>
          </p:nvPr>
        </p:nvGraphicFramePr>
        <p:xfrm>
          <a:off x="7043166" y="3327727"/>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tx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  25 000 F TTC</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Box Pro Postpaid</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365760" y="1485900"/>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Connectivité fixe Plug &amp; Play sur base mensuelle. Facture en fin de mois selon consommation réelle. Option Dual Play : internet + téléphonie fixe.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69748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0184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Installation simple et immédiate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Positionnement automatique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Pass appoint disponible à tout moment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Dual Play : internet + téléphonie fixe incluse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gratuits vers 2 fixes + 1 mobile Celtiis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CC68D9C9-31D1-FB6D-930B-BFAB9BAAE6FF}"/>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969795DF-1195-381B-BE82-890D736A9920}"/>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AB85C73F-69BF-6AEF-1818-D6B90D60593B}"/>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B66CA0C9-75C4-770F-A46A-DD49206909D5}"/>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72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03</a:t>
            </a:r>
            <a:endParaRPr lang="en-US" sz="72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3800" b="1" dirty="0">
                <a:solidFill>
                  <a:srgbClr val="FFFFFF"/>
                </a:solidFill>
                <a:latin typeface="Times New Roman" panose="02020603050405020304" pitchFamily="18" charset="0"/>
                <a:ea typeface="Calibri" pitchFamily="34" charset="-122"/>
                <a:cs typeface="Times New Roman" panose="02020603050405020304" pitchFamily="18" charset="0"/>
              </a:rPr>
              <a:t>Services Pro</a:t>
            </a:r>
            <a:endParaRPr lang="en-US" sz="38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sz="1600" dirty="0">
                <a:solidFill>
                  <a:srgbClr val="00B884"/>
                </a:solidFill>
                <a:latin typeface="Times New Roman" panose="02020603050405020304" pitchFamily="18" charset="0"/>
                <a:ea typeface="Calibri" pitchFamily="34" charset="-122"/>
                <a:cs typeface="Times New Roman" panose="02020603050405020304" pitchFamily="18" charset="0"/>
              </a:rPr>
              <a:t>Messagerie, M2M, USSD et géolocalisation de flotte.</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344424"/>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SMS Pro (A2P)</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764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88439"/>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Envoyez des SMS en masse à vos contacts nationaux et internationaux via une interface web intuitive. Idéal pour vos campagnes marketing et notifications.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82824"/>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261360"/>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Envoi en masse national et international</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Messages en temps réel ou programmés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SMS Pro Silver (prépayé) ou Gold (postpayé)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API SMS pour envoi automatique depuis votre serveur</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Intégration facile avec vos systèmes d'information</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37D39C4A-FC79-D46A-A86C-FCDA7135B161}"/>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E4FBBD74-92A3-EA84-C5F4-8B9CFEF1E33E}"/>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045EEEEA-B589-11EF-3AD7-51CF9276B345}"/>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7366B36B-CF79-32D3-56A9-BDBFA10FA616}"/>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679192"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SERVICE · CONNECTIVITÉ IoT</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Machine to Machine (M2M)</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dirty="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63040"/>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Solution complète de connectivité data pour vos objets connectés. APN dédié ou APN Internet selon vos besoins. Engagement minimum 12 mois.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79776"/>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Forfaits Internet bloqués à tarifs compétitifs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APN dédié ou Internet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sécurisé</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et adapté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à toute la base d'utilisateurs mobiles Celtiis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Services digitaux accessibles depuis mobiles basiques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Code abrégé unique pour vos utilisateurs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E46F8F8D-7733-1954-8548-59C5586A978D}"/>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3CDC10D1-0010-76EA-8078-36D4F89E0C96}"/>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A5AA3A0A-E6EC-CD74-13A0-3B3D8F9922F1}"/>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73B129A7-8FB6-544A-BBFA-B27357BBD826}"/>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1984248"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SERVICE · USSD GSM</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Code USSD</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0258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Technologie GSM permettant aux mobiles basiques d'accéder à vos services via un code court. Communication rapide et instantanée.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653538"/>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20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Repositionnement automatique du forfait chaque 1er du mois</a:t>
            </a:r>
            <a:endParaRPr lang="en-US" sz="1200" dirty="0">
              <a:latin typeface="Times New Roman" panose="02020603050405020304" pitchFamily="18" charset="0"/>
              <a:cs typeface="Times New Roman" panose="02020603050405020304" pitchFamily="18" charset="0"/>
            </a:endParaRPr>
          </a:p>
          <a:p>
            <a:pPr marL="342900" indent="-342900">
              <a:lnSpc>
                <a:spcPct val="20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Blocage de consommation au volume du forfait</a:t>
            </a:r>
            <a:endParaRPr lang="en-US" sz="1200" dirty="0">
              <a:latin typeface="Times New Roman" panose="02020603050405020304" pitchFamily="18" charset="0"/>
              <a:cs typeface="Times New Roman" panose="02020603050405020304" pitchFamily="18" charset="0"/>
            </a:endParaRPr>
          </a:p>
          <a:p>
            <a:pPr marL="342900" indent="-342900">
              <a:lnSpc>
                <a:spcPct val="20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SelfCare pour gérer vos SIM</a:t>
            </a:r>
            <a:endParaRPr lang="en-US" sz="1200" dirty="0">
              <a:latin typeface="Times New Roman" panose="02020603050405020304" pitchFamily="18" charset="0"/>
              <a:cs typeface="Times New Roman" panose="02020603050405020304" pitchFamily="18" charset="0"/>
            </a:endParaRPr>
          </a:p>
          <a:p>
            <a:pPr marL="342900" indent="-342900">
              <a:lnSpc>
                <a:spcPct val="20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APN dédié pour sécurisation des communications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161E0660-C993-62DA-6348-FDC3693050F2}"/>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A63E7186-5E68-36C3-AF50-CEA1A171ABCD}"/>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5AD0A4F1-F170-ABC1-DA2D-AA166A58EAA9}"/>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154EC4D0-341D-D849-70E9-D8C62B0F14A5}"/>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Fleet Management</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8132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Suivez vos équipes et véhicules en temps réel à des tarifs abordables. Forfait data inclus. Interface web accessible depuis smartphone ou PC.</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61488"/>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Boîtier GPS dans chaque véhicule avec carte SIM</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sécurisé via identifiant et mot de passe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Chargé de planification dédié pour les installations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Chargé de clientèle attitré tout au long de la solution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Commercial local disponible</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965D387E-D854-B3AF-3256-4DFB4EAF4B2D}"/>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80640115-D208-4947-1013-FD9A7F385F53}"/>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33A97209-B5CA-C33E-8BCE-23FC21ED9E7D}"/>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E9F0E653-0651-8312-30B6-A22779DBBE98}"/>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72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04</a:t>
            </a:r>
            <a:endParaRPr lang="en-US" sz="72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3800" b="1" dirty="0">
                <a:solidFill>
                  <a:srgbClr val="FFFFFF"/>
                </a:solidFill>
                <a:latin typeface="Times New Roman" panose="02020603050405020304" pitchFamily="18" charset="0"/>
                <a:ea typeface="Calibri" pitchFamily="34" charset="-122"/>
                <a:cs typeface="Times New Roman" panose="02020603050405020304" pitchFamily="18" charset="0"/>
              </a:rPr>
              <a:t>Téléphonie Fixe</a:t>
            </a:r>
            <a:endParaRPr lang="en-US" sz="38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sz="1600" dirty="0">
                <a:solidFill>
                  <a:srgbClr val="00B884"/>
                </a:solidFill>
                <a:latin typeface="Times New Roman" panose="02020603050405020304" pitchFamily="18" charset="0"/>
                <a:ea typeface="Calibri" pitchFamily="34" charset="-122"/>
                <a:cs typeface="Times New Roman" panose="02020603050405020304" pitchFamily="18" charset="0"/>
              </a:rPr>
              <a:t>SIP Trunk professionnel et numéros verts pour votre relation client.</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Business Téléphonie (SIP Trunk)</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4663440" cy="380492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438912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457200" y="1417320"/>
            <a:ext cx="438912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Gérez jusqu'à 120 communications simultanées. Solution postpayée 12 mois, compatible IPBX et PABX, avec numéros SDA et services de confort.</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660904"/>
            <a:ext cx="438912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438912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Jusqu'à 120 canaux simultanés (offre sur mesure dispo)</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Facturation à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l'acte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maîtrise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totale des coûts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Appels illimités vers tous numéros fixes Celtiis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Numéros SDA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inclus</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compatible IPBX / PABX</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Services confort : identification, renvoi, restriction, coût détaillé</a:t>
            </a:r>
            <a:endParaRPr lang="en-US" sz="1200" dirty="0">
              <a:latin typeface="Times New Roman" panose="02020603050405020304" pitchFamily="18" charset="0"/>
              <a:cs typeface="Times New Roman" panose="02020603050405020304" pitchFamily="18" charset="0"/>
            </a:endParaRPr>
          </a:p>
        </p:txBody>
      </p:sp>
      <p:sp>
        <p:nvSpPr>
          <p:cNvPr id="12" name="Shape 10"/>
          <p:cNvSpPr/>
          <p:nvPr/>
        </p:nvSpPr>
        <p:spPr>
          <a:xfrm>
            <a:off x="5193792" y="1143000"/>
            <a:ext cx="3584448" cy="2185416"/>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13" name="Text 11"/>
          <p:cNvSpPr/>
          <p:nvPr/>
        </p:nvSpPr>
        <p:spPr>
          <a:xfrm>
            <a:off x="5303520" y="1234440"/>
            <a:ext cx="3401568" cy="274320"/>
          </a:xfrm>
          <a:prstGeom prst="rect">
            <a:avLst/>
          </a:prstGeom>
          <a:noFill/>
          <a:ln/>
        </p:spPr>
        <p:txBody>
          <a:bodyPr wrap="square" lIns="0" tIns="0" rIns="0" bIns="0" rtlCol="0" anchor="ctr"/>
          <a:lstStyle/>
          <a:p>
            <a:pPr marL="0" indent="0">
              <a:buNone/>
            </a:pPr>
            <a:r>
              <a:rPr lang="en-US" sz="1400" b="1" dirty="0">
                <a:solidFill>
                  <a:srgbClr val="00875A"/>
                </a:solidFill>
                <a:latin typeface="Times New Roman" panose="02020603050405020304" pitchFamily="18" charset="0"/>
                <a:ea typeface="Calibri" pitchFamily="34" charset="-122"/>
                <a:cs typeface="Times New Roman" panose="02020603050405020304" pitchFamily="18" charset="0"/>
              </a:rPr>
              <a:t>Tarifs</a:t>
            </a:r>
            <a:endParaRPr lang="en-US" sz="1400" dirty="0">
              <a:latin typeface="Times New Roman" panose="02020603050405020304" pitchFamily="18" charset="0"/>
              <a:cs typeface="Times New Roman" panose="02020603050405020304" pitchFamily="18" charset="0"/>
            </a:endParaRPr>
          </a:p>
        </p:txBody>
      </p:sp>
      <p:graphicFrame>
        <p:nvGraphicFramePr>
          <p:cNvPr id="23" name="Table 0"/>
          <p:cNvGraphicFramePr>
            <a:graphicFrameLocks noGrp="1"/>
          </p:cNvGraphicFramePr>
          <p:nvPr>
            <p:extLst>
              <p:ext uri="{D42A27DB-BD31-4B8C-83A1-F6EECF244321}">
                <p14:modId xmlns:p14="http://schemas.microsoft.com/office/powerpoint/2010/main" val="1299655629"/>
              </p:ext>
            </p:extLst>
          </p:nvPr>
        </p:nvGraphicFramePr>
        <p:xfrm>
          <a:off x="5285232" y="1536192"/>
          <a:ext cx="3401568" cy="1792224"/>
        </p:xfrm>
        <a:graphic>
          <a:graphicData uri="http://schemas.openxmlformats.org/drawingml/2006/table">
            <a:tbl>
              <a:tblPr>
                <a:tableStyleId>{2D5ABB26-0587-4C30-8999-92F81FD0307C}</a:tableStyleId>
              </a:tblPr>
              <a:tblGrid>
                <a:gridCol w="1133856">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tblGrid>
              <a:tr h="256032">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Canaux</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Prix HT (FCFA)</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50" b="1" dirty="0">
                          <a:solidFill>
                            <a:schemeClr val="tx1"/>
                          </a:solidFill>
                          <a:latin typeface="Times New Roman" panose="02020603050405020304" pitchFamily="18" charset="0"/>
                          <a:cs typeface="Times New Roman" panose="02020603050405020304" pitchFamily="18" charset="0"/>
                        </a:rPr>
                        <a:t>FAS HT (FCFA)</a:t>
                      </a:r>
                      <a:endParaRPr lang="en-US" sz="85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0"/>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250 000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1"/>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4</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36 000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2"/>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70 000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500 000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3"/>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30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100 000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4"/>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60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150 000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800 000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5"/>
                  </a:ext>
                </a:extLst>
              </a:tr>
              <a:tr h="256032">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120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210 000</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tc>
                  <a:txBody>
                    <a:bodyPr/>
                    <a:lstStyle/>
                    <a:p>
                      <a:pPr marL="0" indent="0" algn="ctr">
                        <a:buNone/>
                      </a:pPr>
                      <a:r>
                        <a:rPr lang="en-US" sz="800" dirty="0">
                          <a:solidFill>
                            <a:schemeClr val="tx1"/>
                          </a:solidFill>
                          <a:latin typeface="Times New Roman" panose="02020603050405020304" pitchFamily="18" charset="0"/>
                          <a:cs typeface="Times New Roman" panose="02020603050405020304" pitchFamily="18" charset="0"/>
                        </a:rPr>
                        <a:t>—</a:t>
                      </a:r>
                      <a:endParaRPr lang="en-US" sz="800" dirty="0">
                        <a:solidFill>
                          <a:schemeClr val="tx1"/>
                        </a:solidFill>
                        <a:latin typeface="Times New Roman" panose="02020603050405020304" pitchFamily="18" charset="0"/>
                        <a:ea typeface="Calibri"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graphicFrame>
        <p:nvGraphicFramePr>
          <p:cNvPr id="14" name="Tableau 13">
            <a:extLst>
              <a:ext uri="{FF2B5EF4-FFF2-40B4-BE49-F238E27FC236}">
                <a16:creationId xmlns:a16="http://schemas.microsoft.com/office/drawing/2014/main" id="{2065B209-E70B-59C4-428D-0A7328EF2E05}"/>
              </a:ext>
            </a:extLst>
          </p:cNvPr>
          <p:cNvGraphicFramePr>
            <a:graphicFrameLocks noGrp="1"/>
          </p:cNvGraphicFramePr>
          <p:nvPr>
            <p:extLst>
              <p:ext uri="{D42A27DB-BD31-4B8C-83A1-F6EECF244321}">
                <p14:modId xmlns:p14="http://schemas.microsoft.com/office/powerpoint/2010/main" val="976142806"/>
              </p:ext>
            </p:extLst>
          </p:nvPr>
        </p:nvGraphicFramePr>
        <p:xfrm>
          <a:off x="5193792" y="3419856"/>
          <a:ext cx="1889951" cy="1354690"/>
        </p:xfrm>
        <a:graphic>
          <a:graphicData uri="http://schemas.openxmlformats.org/drawingml/2006/table">
            <a:tbl>
              <a:tblPr firstRow="1" bandRow="1">
                <a:tableStyleId>{5C22544A-7EE6-4342-B048-85BDC9FD1C3A}</a:tableStyleId>
              </a:tblPr>
              <a:tblGrid>
                <a:gridCol w="1889951">
                  <a:extLst>
                    <a:ext uri="{9D8B030D-6E8A-4147-A177-3AD203B41FA5}">
                      <a16:colId xmlns:a16="http://schemas.microsoft.com/office/drawing/2014/main" val="20000"/>
                    </a:ext>
                  </a:extLst>
                </a:gridCol>
              </a:tblGrid>
              <a:tr h="251514">
                <a:tc>
                  <a:txBody>
                    <a:bodyPr/>
                    <a:lstStyle/>
                    <a:p>
                      <a:pPr algn="ctr"/>
                      <a:r>
                        <a:rPr lang="fr-FR" sz="1100" dirty="0">
                          <a:latin typeface="Times New Roman" panose="02020603050405020304" pitchFamily="18" charset="0"/>
                          <a:cs typeface="Times New Roman" panose="02020603050405020304" pitchFamily="18" charset="0"/>
                        </a:rPr>
                        <a:t>Souscription</a:t>
                      </a:r>
                    </a:p>
                  </a:txBody>
                  <a:tcPr marL="91436" marR="91436" marT="45747" marB="45747">
                    <a:solidFill>
                      <a:srgbClr val="1B3B72"/>
                    </a:solidFill>
                  </a:tcPr>
                </a:tc>
                <a:extLst>
                  <a:ext uri="{0D108BD9-81ED-4DB2-BD59-A6C34878D82A}">
                    <a16:rowId xmlns:a16="http://schemas.microsoft.com/office/drawing/2014/main" val="10000"/>
                  </a:ext>
                </a:extLst>
              </a:tr>
              <a:tr h="1095524">
                <a:tc>
                  <a:txBody>
                    <a:bodyPr/>
                    <a:lstStyle/>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via votre conseiller commercial</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en agence</a:t>
                      </a:r>
                    </a:p>
                    <a:p>
                      <a:pPr marL="171450" indent="-171450">
                        <a:lnSpc>
                          <a:spcPct val="150000"/>
                        </a:lnSpc>
                        <a:buFont typeface="Arial" panose="020B0604020202020204" pitchFamily="34" charset="0"/>
                        <a:buChar char="•"/>
                      </a:pPr>
                      <a:r>
                        <a:rPr lang="fr-FR" sz="900" b="0" i="0" kern="1200" dirty="0">
                          <a:solidFill>
                            <a:schemeClr val="dk1"/>
                          </a:solidFill>
                          <a:effectLst/>
                          <a:latin typeface="Times New Roman" panose="02020603050405020304" pitchFamily="18" charset="0"/>
                          <a:ea typeface="+mn-ea"/>
                          <a:cs typeface="Times New Roman" panose="02020603050405020304" pitchFamily="18" charset="0"/>
                        </a:rPr>
                        <a:t>au service client au  7300  ou par mail à l’adresse serviceclientbusienss@celtiis.bj</a:t>
                      </a: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graphicFrame>
        <p:nvGraphicFramePr>
          <p:cNvPr id="19" name="Tableau 18">
            <a:extLst>
              <a:ext uri="{FF2B5EF4-FFF2-40B4-BE49-F238E27FC236}">
                <a16:creationId xmlns:a16="http://schemas.microsoft.com/office/drawing/2014/main" id="{D9448CE1-BD16-0533-F373-0A62EE3297C3}"/>
              </a:ext>
            </a:extLst>
          </p:cNvPr>
          <p:cNvGraphicFramePr>
            <a:graphicFrameLocks noGrp="1"/>
          </p:cNvGraphicFramePr>
          <p:nvPr>
            <p:extLst>
              <p:ext uri="{D42A27DB-BD31-4B8C-83A1-F6EECF244321}">
                <p14:modId xmlns:p14="http://schemas.microsoft.com/office/powerpoint/2010/main" val="3507653559"/>
              </p:ext>
            </p:extLst>
          </p:nvPr>
        </p:nvGraphicFramePr>
        <p:xfrm>
          <a:off x="7043166" y="3419856"/>
          <a:ext cx="1693926" cy="1263934"/>
        </p:xfrm>
        <a:graphic>
          <a:graphicData uri="http://schemas.openxmlformats.org/drawingml/2006/table">
            <a:tbl>
              <a:tblPr firstRow="1" bandRow="1">
                <a:tableStyleId>{5C22544A-7EE6-4342-B048-85BDC9FD1C3A}</a:tableStyleId>
              </a:tblPr>
              <a:tblGrid>
                <a:gridCol w="1693926">
                  <a:extLst>
                    <a:ext uri="{9D8B030D-6E8A-4147-A177-3AD203B41FA5}">
                      <a16:colId xmlns:a16="http://schemas.microsoft.com/office/drawing/2014/main" val="20000"/>
                    </a:ext>
                  </a:extLst>
                </a:gridCol>
              </a:tblGrid>
              <a:tr h="2515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i="0" kern="1200" baseline="0" dirty="0">
                          <a:solidFill>
                            <a:schemeClr val="tx1"/>
                          </a:solidFill>
                          <a:effectLst/>
                          <a:latin typeface="Times New Roman" panose="02020603050405020304" pitchFamily="18" charset="0"/>
                          <a:ea typeface="+mn-ea"/>
                          <a:cs typeface="Times New Roman" panose="02020603050405020304" pitchFamily="18" charset="0"/>
                        </a:rPr>
                        <a:t>Abonnement</a:t>
                      </a:r>
                    </a:p>
                  </a:txBody>
                  <a:tcPr marL="91436" marR="91436" marT="45747" marB="45747">
                    <a:solidFill>
                      <a:srgbClr val="00875A"/>
                    </a:solidFill>
                  </a:tcPr>
                </a:tc>
                <a:extLst>
                  <a:ext uri="{0D108BD9-81ED-4DB2-BD59-A6C34878D82A}">
                    <a16:rowId xmlns:a16="http://schemas.microsoft.com/office/drawing/2014/main" val="10000"/>
                  </a:ext>
                </a:extLst>
              </a:tr>
              <a:tr h="1004800">
                <a:tc>
                  <a:txBody>
                    <a:bodyPr/>
                    <a:lstStyle/>
                    <a:p>
                      <a:pPr marL="0" marR="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rPr>
                        <a:t>FAS  suivant le nombre de </a:t>
                      </a:r>
                      <a:r>
                        <a:rPr lang="fr-FR" sz="900" b="0" i="0" kern="1200" baseline="0" dirty="0" err="1">
                          <a:solidFill>
                            <a:schemeClr val="dk1"/>
                          </a:solidFill>
                          <a:effectLst/>
                          <a:latin typeface="Times New Roman" panose="02020603050405020304" pitchFamily="18" charset="0"/>
                          <a:ea typeface="+mn-ea"/>
                          <a:cs typeface="Times New Roman" panose="02020603050405020304" pitchFamily="18" charset="0"/>
                        </a:rPr>
                        <a:t>cannaux</a:t>
                      </a:r>
                      <a:endParaRPr lang="fr-FR" sz="900" b="0" i="0" kern="1200" baseline="0" dirty="0">
                        <a:solidFill>
                          <a:schemeClr val="dk1"/>
                        </a:solidFill>
                        <a:effectLst/>
                        <a:latin typeface="Times New Roman" panose="02020603050405020304" pitchFamily="18" charset="0"/>
                        <a:ea typeface="+mn-ea"/>
                        <a:cs typeface="Times New Roman" panose="02020603050405020304" pitchFamily="18" charset="0"/>
                      </a:endParaRPr>
                    </a:p>
                  </a:txBody>
                  <a:tcPr marL="91436" marR="91436" marT="45747" marB="45747">
                    <a:solidFill>
                      <a:schemeClr val="bg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852928"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TÉLÉPHONIE · RELATION CLIENT</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Numéro Vert</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29971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Offrez à vos clients un numéro court, facile à retenir, gratuit pour l'appelant. Option taxation partagée disponible.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488438"/>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2896616"/>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Numéro court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mémorisable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gratuit pour l'appelant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Amélioration de la gestion relation client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Valorisation de l'image de marque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SAV plus réactif et performant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Outil pour développer votre chiffre d'affaires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94CF7958-EF4C-2D8C-C767-BC26B41B2007}"/>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E6DC1E13-BC7A-A0FA-2C23-E2C5244C6C96}"/>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04BCFA0B-8DA6-36C4-ACEF-C490F48254F2}"/>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528E4A2A-9AEC-D877-3B26-AD321F9EC679}"/>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72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05</a:t>
            </a:r>
            <a:endParaRPr lang="en-US" sz="72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3800" b="1" dirty="0">
                <a:solidFill>
                  <a:srgbClr val="FFFFFF"/>
                </a:solidFill>
                <a:latin typeface="Times New Roman" panose="02020603050405020304" pitchFamily="18" charset="0"/>
                <a:ea typeface="Calibri" pitchFamily="34" charset="-122"/>
                <a:cs typeface="Times New Roman" panose="02020603050405020304" pitchFamily="18" charset="0"/>
              </a:rPr>
              <a:t>IT &amp; Cloud</a:t>
            </a:r>
            <a:endParaRPr lang="en-US" sz="38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sz="1600" dirty="0">
                <a:solidFill>
                  <a:srgbClr val="00B884"/>
                </a:solidFill>
                <a:latin typeface="Times New Roman" panose="02020603050405020304" pitchFamily="18" charset="0"/>
                <a:ea typeface="Calibri" pitchFamily="34" charset="-122"/>
                <a:cs typeface="Times New Roman" panose="02020603050405020304" pitchFamily="18" charset="0"/>
              </a:rPr>
              <a:t>Infrastructure sécurisée, hébergement, sauvegarde et cybersécurité.</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Serveurs Virtuels (VPS)</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097280"/>
            <a:ext cx="5303520" cy="379984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Déployez et hébergez vos applications rapidement. Choisissez la configuration CPU, RAM et stockage. Engagement minimum 12 mois.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8892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Déploiement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rapide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opérationnel en quelques minutes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Configuration flexible : CPU, RAM, stockage à la carte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Aucune maintenance matérielle à votre charge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Oubliez les CAPEX  maîtrisez vos OPEX</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24h/24 depuis n'importe où</a:t>
            </a:r>
            <a:endParaRPr lang="en-US" sz="1200" dirty="0">
              <a:latin typeface="Times New Roman" panose="02020603050405020304" pitchFamily="18" charset="0"/>
              <a:cs typeface="Times New Roman" panose="02020603050405020304" pitchFamily="18" charset="0"/>
            </a:endParaRPr>
          </a:p>
        </p:txBody>
      </p:sp>
      <p:grpSp>
        <p:nvGrpSpPr>
          <p:cNvPr id="23" name="Groupe 22">
            <a:extLst>
              <a:ext uri="{FF2B5EF4-FFF2-40B4-BE49-F238E27FC236}">
                <a16:creationId xmlns:a16="http://schemas.microsoft.com/office/drawing/2014/main" id="{C8F62725-2BDE-018B-1739-CF2488C2231C}"/>
              </a:ext>
            </a:extLst>
          </p:cNvPr>
          <p:cNvGrpSpPr/>
          <p:nvPr/>
        </p:nvGrpSpPr>
        <p:grpSpPr>
          <a:xfrm>
            <a:off x="5833872" y="1163319"/>
            <a:ext cx="2944368" cy="1709928"/>
            <a:chOff x="5833872" y="1163319"/>
            <a:chExt cx="2944368" cy="1709928"/>
          </a:xfrm>
        </p:grpSpPr>
        <p:sp>
          <p:nvSpPr>
            <p:cNvPr id="24" name="Shape 10">
              <a:extLst>
                <a:ext uri="{FF2B5EF4-FFF2-40B4-BE49-F238E27FC236}">
                  <a16:creationId xmlns:a16="http://schemas.microsoft.com/office/drawing/2014/main" id="{196C667C-B89A-A240-BCD3-5B2157AD5CA8}"/>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5" name="Text 11">
              <a:extLst>
                <a:ext uri="{FF2B5EF4-FFF2-40B4-BE49-F238E27FC236}">
                  <a16:creationId xmlns:a16="http://schemas.microsoft.com/office/drawing/2014/main" id="{F847C1BC-FD93-D4C0-67E1-E1BA8DC747AB}"/>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6" name="Text 12">
              <a:extLst>
                <a:ext uri="{FF2B5EF4-FFF2-40B4-BE49-F238E27FC236}">
                  <a16:creationId xmlns:a16="http://schemas.microsoft.com/office/drawing/2014/main" id="{ED7C95CA-E630-5389-FD57-A7CCF616272B}"/>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Virtual Datacenter</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solidFill>
                  <a:srgbClr val="00875A"/>
                </a:solidFill>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Environnement entièrement isolé et sécurisé pour vos projets IT exigeants. Maîtrise complète du découpage réseau, segmentation et personnalisation totale.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solidFill>
                  <a:srgbClr val="1565C0"/>
                </a:solidFill>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Isolation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complète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sécurité et confidentialité maximales</a:t>
            </a:r>
            <a:endParaRPr lang="en-US" sz="1200" dirty="0">
              <a:latin typeface="Times New Roman" panose="02020603050405020304" pitchFamily="18" charset="0"/>
              <a:cs typeface="Times New Roman" panose="02020603050405020304" pitchFamily="18" charset="0"/>
            </a:endParaRPr>
          </a:p>
          <a:p>
            <a:pPr marL="342900" indent="-342900">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Découpage réseau personnalisé</a:t>
            </a:r>
            <a:endParaRPr lang="en-US" sz="1200" dirty="0">
              <a:latin typeface="Times New Roman" panose="02020603050405020304" pitchFamily="18" charset="0"/>
              <a:cs typeface="Times New Roman" panose="02020603050405020304" pitchFamily="18" charset="0"/>
            </a:endParaRPr>
          </a:p>
          <a:p>
            <a:pPr marL="342900" indent="-342900">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Flexibilité et évolutivité selon vos besoins</a:t>
            </a:r>
            <a:endParaRPr lang="en-US" sz="1200" dirty="0">
              <a:latin typeface="Times New Roman" panose="02020603050405020304" pitchFamily="18" charset="0"/>
              <a:cs typeface="Times New Roman" panose="02020603050405020304" pitchFamily="18" charset="0"/>
            </a:endParaRPr>
          </a:p>
          <a:p>
            <a:pPr marL="342900" indent="-342900">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Infrastructure dédiée haute performance</a:t>
            </a:r>
            <a:endParaRPr lang="en-US" sz="1200" dirty="0">
              <a:latin typeface="Times New Roman" panose="02020603050405020304" pitchFamily="18" charset="0"/>
              <a:cs typeface="Times New Roman" panose="02020603050405020304" pitchFamily="18" charset="0"/>
            </a:endParaRPr>
          </a:p>
          <a:p>
            <a:pPr marL="342900" indent="-342900">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Gestion centralisée et supervision simplifiée</a:t>
            </a:r>
            <a:endParaRPr lang="en-US" sz="1200" dirty="0">
              <a:latin typeface="Times New Roman" panose="02020603050405020304" pitchFamily="18" charset="0"/>
              <a:cs typeface="Times New Roman" panose="02020603050405020304" pitchFamily="18" charset="0"/>
            </a:endParaRPr>
          </a:p>
        </p:txBody>
      </p:sp>
      <p:grpSp>
        <p:nvGrpSpPr>
          <p:cNvPr id="24" name="Groupe 23">
            <a:extLst>
              <a:ext uri="{FF2B5EF4-FFF2-40B4-BE49-F238E27FC236}">
                <a16:creationId xmlns:a16="http://schemas.microsoft.com/office/drawing/2014/main" id="{FE459D0D-F73B-EDE1-51E9-99AE5F14E1E7}"/>
              </a:ext>
            </a:extLst>
          </p:cNvPr>
          <p:cNvGrpSpPr/>
          <p:nvPr/>
        </p:nvGrpSpPr>
        <p:grpSpPr>
          <a:xfrm>
            <a:off x="5833872" y="1163319"/>
            <a:ext cx="2944368" cy="1709928"/>
            <a:chOff x="5833872" y="1163319"/>
            <a:chExt cx="2944368" cy="1709928"/>
          </a:xfrm>
        </p:grpSpPr>
        <p:sp>
          <p:nvSpPr>
            <p:cNvPr id="25" name="Shape 10">
              <a:extLst>
                <a:ext uri="{FF2B5EF4-FFF2-40B4-BE49-F238E27FC236}">
                  <a16:creationId xmlns:a16="http://schemas.microsoft.com/office/drawing/2014/main" id="{49A15463-A409-8C52-D528-FE16A355A288}"/>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6" name="Text 11">
              <a:extLst>
                <a:ext uri="{FF2B5EF4-FFF2-40B4-BE49-F238E27FC236}">
                  <a16:creationId xmlns:a16="http://schemas.microsoft.com/office/drawing/2014/main" id="{2AE35CD8-EF7B-8853-ACF0-15E162EE382A}"/>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7" name="Text 12">
              <a:extLst>
                <a:ext uri="{FF2B5EF4-FFF2-40B4-BE49-F238E27FC236}">
                  <a16:creationId xmlns:a16="http://schemas.microsoft.com/office/drawing/2014/main" id="{F273D131-A771-68A7-9D6A-93C1275CDA66}"/>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1984248"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CLOUD · SAUVEGARDE</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Backup as a Service</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72184"/>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Sauvegardez et restaurez les données de vos serveurs et postes de travail. Plan de reprise d'activité vers le Cloud Celtiis. Accès 24h/24.</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75204"/>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Sauvegarde dans le Cloud sécurisé SBIN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sécurisé 24h/24 à vos données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Plan de reprise d'activité (PRA) intégré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Restauration possible en cas de perte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Engagement minimum 12 mois</a:t>
            </a:r>
            <a:endParaRPr lang="en-US" sz="1200" dirty="0">
              <a:latin typeface="Times New Roman" panose="02020603050405020304" pitchFamily="18" charset="0"/>
              <a:cs typeface="Times New Roman" panose="02020603050405020304" pitchFamily="18" charset="0"/>
            </a:endParaRPr>
          </a:p>
        </p:txBody>
      </p:sp>
      <p:grpSp>
        <p:nvGrpSpPr>
          <p:cNvPr id="23" name="Groupe 22">
            <a:extLst>
              <a:ext uri="{FF2B5EF4-FFF2-40B4-BE49-F238E27FC236}">
                <a16:creationId xmlns:a16="http://schemas.microsoft.com/office/drawing/2014/main" id="{5BBC6DE8-C887-7C5D-972A-C2A6F976125B}"/>
              </a:ext>
            </a:extLst>
          </p:cNvPr>
          <p:cNvGrpSpPr/>
          <p:nvPr/>
        </p:nvGrpSpPr>
        <p:grpSpPr>
          <a:xfrm>
            <a:off x="5833872" y="1163319"/>
            <a:ext cx="2944368" cy="1709928"/>
            <a:chOff x="5833872" y="1163319"/>
            <a:chExt cx="2944368" cy="1709928"/>
          </a:xfrm>
        </p:grpSpPr>
        <p:sp>
          <p:nvSpPr>
            <p:cNvPr id="24" name="Shape 10">
              <a:extLst>
                <a:ext uri="{FF2B5EF4-FFF2-40B4-BE49-F238E27FC236}">
                  <a16:creationId xmlns:a16="http://schemas.microsoft.com/office/drawing/2014/main" id="{D39C88EA-BCAB-2BE9-96F9-C95FD37FC118}"/>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5" name="Text 11">
              <a:extLst>
                <a:ext uri="{FF2B5EF4-FFF2-40B4-BE49-F238E27FC236}">
                  <a16:creationId xmlns:a16="http://schemas.microsoft.com/office/drawing/2014/main" id="{2D90A122-4AB9-E11B-B2B2-964219C67BBD}"/>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6" name="Text 12">
              <a:extLst>
                <a:ext uri="{FF2B5EF4-FFF2-40B4-BE49-F238E27FC236}">
                  <a16:creationId xmlns:a16="http://schemas.microsoft.com/office/drawing/2014/main" id="{B1A621AC-9079-6528-0ABD-52D12FE85629}"/>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Colocation</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Hébergez vos projets IT dans un environnement sécurisé et isolé. Idéal pour les machines virtuelles et applications métiers avec coûts maîtrisés.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Facilité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d'usage</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prise en main immédiate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Aucune maintenance d'infrastructure à gérer</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Oubliez les CAPEX  et  maîtrisez vos OPEX</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24h/24 depuis n'importe quelle localisation</a:t>
            </a:r>
            <a:endParaRPr lang="en-US" sz="1200" dirty="0">
              <a:latin typeface="Times New Roman" panose="02020603050405020304" pitchFamily="18" charset="0"/>
              <a:cs typeface="Times New Roman" panose="02020603050405020304" pitchFamily="18" charset="0"/>
            </a:endParaRPr>
          </a:p>
        </p:txBody>
      </p:sp>
      <p:grpSp>
        <p:nvGrpSpPr>
          <p:cNvPr id="25" name="Groupe 24">
            <a:extLst>
              <a:ext uri="{FF2B5EF4-FFF2-40B4-BE49-F238E27FC236}">
                <a16:creationId xmlns:a16="http://schemas.microsoft.com/office/drawing/2014/main" id="{A098BC25-2860-2EA6-4951-ECDE106D18AD}"/>
              </a:ext>
            </a:extLst>
          </p:cNvPr>
          <p:cNvGrpSpPr/>
          <p:nvPr/>
        </p:nvGrpSpPr>
        <p:grpSpPr>
          <a:xfrm>
            <a:off x="5833872" y="1163319"/>
            <a:ext cx="2944368" cy="1709928"/>
            <a:chOff x="5833872" y="1163319"/>
            <a:chExt cx="2944368" cy="1709928"/>
          </a:xfrm>
        </p:grpSpPr>
        <p:sp>
          <p:nvSpPr>
            <p:cNvPr id="26" name="Shape 10">
              <a:extLst>
                <a:ext uri="{FF2B5EF4-FFF2-40B4-BE49-F238E27FC236}">
                  <a16:creationId xmlns:a16="http://schemas.microsoft.com/office/drawing/2014/main" id="{4A20356B-93B8-BA8C-87EF-54C19E810BF6}"/>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7" name="Text 11">
              <a:extLst>
                <a:ext uri="{FF2B5EF4-FFF2-40B4-BE49-F238E27FC236}">
                  <a16:creationId xmlns:a16="http://schemas.microsoft.com/office/drawing/2014/main" id="{D5FD8B3B-35D0-FCE5-C5B8-4B9020AB1A4B}"/>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8" name="Text 12">
              <a:extLst>
                <a:ext uri="{FF2B5EF4-FFF2-40B4-BE49-F238E27FC236}">
                  <a16:creationId xmlns:a16="http://schemas.microsoft.com/office/drawing/2014/main" id="{FE9E72AE-F2E6-6CF2-F766-0DFBF902B551}"/>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Cybersécurité</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57124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48132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Protection complète de votre infrastructure IT. Sécurisez vos données et assurez la continuité de votre activité en cas d'incident.</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Certificats SSL  confidentialité des communications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Firewall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virtualisé</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protection contre les menaces externes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VPN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sécurisé</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connexion privée depuis n'importe où</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69743321-9E70-02B7-B587-2D93564BE9C2}"/>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F22823F1-9842-F4AF-9E1B-94655BD06282}"/>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613A380C-4E71-19D7-4EEF-D02D92930164}"/>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361E78F4-C0B4-34B5-8443-2F78651B114E}"/>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Cloud Privé</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82229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Hébergement dédié en mode privé ou hybride. Performance, contrôle total et conformité aux normes strictes pour protéger vos données sensibles.</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383280"/>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Isolation complète des ressources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Réseau privé dédié avec routeur virtuel sécurisé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Haute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disponibilité</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solutions hybrides redondantes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Contrôle total via Virtual Private Cloud (VPC)</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PCA / PRA intégrés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Architecture hybride optimisée pour réduire les coûts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4374D864-0FE4-049F-7781-FE32D29D47A5}"/>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28CBBEE4-DE84-0667-7378-793ABC10157F}"/>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9313C718-6258-35D9-7B32-ECFBAD56874B}"/>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37DB8B18-3A4F-1A5A-580C-A9BE47DB46EF}"/>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Services à Valeur Ajoutée</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Suite intégrée d'outils collaboratifs hébergés dans le Cloud Celtiis. Fluidifiez les échanges, simplifiez la gestion de projets, gagnez en réactivité.</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Hébergement dédié : messagerie et outils collaboratifs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Hébergement flexible : Plesk, cPanel ou mutualisé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Accès haut débit via réseau redondant</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0 CAPEX  maintenance et mises à jour incluses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BAC15799-2A9F-3D96-FFD9-E075DD930989}"/>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8F01AEFE-3CFA-C612-378F-B88604CB29F6}"/>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BD3475A5-116C-A641-8ABD-1C8450367221}"/>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7992C6E8-C74F-CD3A-910D-2EAA4315CEFC}"/>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3547872"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RÉSEAU · INFRASTRUCTURE INTELLGENTE</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SD-WAN</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Modernisez votre réseau : architecture intelligente et agile qui remplace les technologies MPLS coûteuses. Sécurité renforcée, gestion simplifiée.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779776"/>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Performances réseau significativement améliorées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Sécurité avancée par micro-segmentation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Gestion de l'infrastructure simplifiée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Réduction des coûts MPLS et d'exploitation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Meilleures performances pour les utilisateurs distants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6234B46D-0DF9-848C-B4EE-808D56DCF02A}"/>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8653E71B-4FBF-4CC0-7CF4-0EC5DA639268}"/>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23C60E77-53C0-A258-BDD7-C13AB3101530}"/>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571E2966-8F1E-F205-0EBB-FD88626B4881}"/>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solidFill>
          <a:srgbClr val="0A3D7A"/>
        </a:solidFill>
        <a:effectLst/>
      </p:bgPr>
    </p:bg>
    <p:spTree>
      <p:nvGrpSpPr>
        <p:cNvPr id="1" name=""/>
        <p:cNvGrpSpPr/>
        <p:nvPr/>
      </p:nvGrpSpPr>
      <p:grpSpPr>
        <a:xfrm>
          <a:off x="0" y="0"/>
          <a:ext cx="0" cy="0"/>
          <a:chOff x="0" y="0"/>
          <a:chExt cx="0" cy="0"/>
        </a:xfrm>
      </p:grpSpPr>
      <p:sp>
        <p:nvSpPr>
          <p:cNvPr id="3" name="Text 1"/>
          <p:cNvSpPr/>
          <p:nvPr/>
        </p:nvSpPr>
        <p:spPr>
          <a:xfrm>
            <a:off x="548640" y="731520"/>
            <a:ext cx="1828800" cy="1097280"/>
          </a:xfrm>
          <a:prstGeom prst="rect">
            <a:avLst/>
          </a:prstGeom>
          <a:noFill/>
          <a:ln/>
        </p:spPr>
        <p:txBody>
          <a:bodyPr wrap="square" rtlCol="0" anchor="ctr"/>
          <a:lstStyle/>
          <a:p>
            <a:pPr marL="0" indent="0">
              <a:buNone/>
            </a:pPr>
            <a:r>
              <a:rPr lang="en-US" sz="7200" b="1" dirty="0">
                <a:solidFill>
                  <a:srgbClr val="FFFFFF">
                    <a:alpha val="80000"/>
                  </a:srgbClr>
                </a:solidFill>
                <a:latin typeface="Times New Roman" panose="02020603050405020304" pitchFamily="18" charset="0"/>
                <a:ea typeface="Calibri" pitchFamily="34" charset="-122"/>
                <a:cs typeface="Times New Roman" panose="02020603050405020304" pitchFamily="18" charset="0"/>
              </a:rPr>
              <a:t>06</a:t>
            </a:r>
            <a:endParaRPr lang="en-US" sz="7200" dirty="0">
              <a:latin typeface="Times New Roman" panose="02020603050405020304" pitchFamily="18" charset="0"/>
              <a:cs typeface="Times New Roman" panose="02020603050405020304" pitchFamily="18" charset="0"/>
            </a:endParaRPr>
          </a:p>
        </p:txBody>
      </p:sp>
      <p:sp>
        <p:nvSpPr>
          <p:cNvPr id="4" name="Text 2"/>
          <p:cNvSpPr/>
          <p:nvPr/>
        </p:nvSpPr>
        <p:spPr>
          <a:xfrm>
            <a:off x="548640" y="1920240"/>
            <a:ext cx="7772400" cy="1097280"/>
          </a:xfrm>
          <a:prstGeom prst="rect">
            <a:avLst/>
          </a:prstGeom>
          <a:noFill/>
          <a:ln/>
        </p:spPr>
        <p:txBody>
          <a:bodyPr wrap="square" rtlCol="0" anchor="ctr"/>
          <a:lstStyle/>
          <a:p>
            <a:pPr marL="0" indent="0">
              <a:buNone/>
            </a:pPr>
            <a:r>
              <a:rPr lang="en-US" sz="3800" b="1" dirty="0">
                <a:solidFill>
                  <a:srgbClr val="FFFFFF"/>
                </a:solidFill>
                <a:latin typeface="Times New Roman" panose="02020603050405020304" pitchFamily="18" charset="0"/>
                <a:ea typeface="Calibri" pitchFamily="34" charset="-122"/>
                <a:cs typeface="Times New Roman" panose="02020603050405020304" pitchFamily="18" charset="0"/>
              </a:rPr>
              <a:t>Celtiis Cash</a:t>
            </a:r>
            <a:endParaRPr lang="en-US" sz="3800" dirty="0">
              <a:latin typeface="Times New Roman" panose="02020603050405020304" pitchFamily="18" charset="0"/>
              <a:cs typeface="Times New Roman" panose="02020603050405020304" pitchFamily="18" charset="0"/>
            </a:endParaRPr>
          </a:p>
        </p:txBody>
      </p:sp>
      <p:sp>
        <p:nvSpPr>
          <p:cNvPr id="5" name="Text 3"/>
          <p:cNvSpPr/>
          <p:nvPr/>
        </p:nvSpPr>
        <p:spPr>
          <a:xfrm>
            <a:off x="548640" y="3017520"/>
            <a:ext cx="7315200" cy="640080"/>
          </a:xfrm>
          <a:prstGeom prst="rect">
            <a:avLst/>
          </a:prstGeom>
          <a:noFill/>
          <a:ln/>
        </p:spPr>
        <p:txBody>
          <a:bodyPr wrap="square" rtlCol="0" anchor="ctr"/>
          <a:lstStyle/>
          <a:p>
            <a:pPr marL="0" indent="0">
              <a:buNone/>
            </a:pPr>
            <a:r>
              <a:rPr lang="en-US" sz="1600" dirty="0">
                <a:solidFill>
                  <a:srgbClr val="00B884"/>
                </a:solidFill>
                <a:latin typeface="Times New Roman" panose="02020603050405020304" pitchFamily="18" charset="0"/>
                <a:ea typeface="Calibri" pitchFamily="34" charset="-122"/>
                <a:cs typeface="Times New Roman" panose="02020603050405020304" pitchFamily="18" charset="0"/>
              </a:rPr>
              <a:t>Paiements sécurisés, salaires et intégration API.</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Paiement Marchand</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78460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Encaissez et payez en toute sécurité via téléphone, sans manipulation d'espèces. Adapté aux points de vente et échanges commerciaux.</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Paiement sécurisé et instantané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Gain de temps  transactions sans friction</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Large réseau de partenaires Celtiis Cash</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8C99FCAD-09BF-BBBD-D95C-3B9A708F6C80}"/>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CF53C15E-23E8-F3E7-EB2F-F871119BA817}"/>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0C6231F9-471D-0F09-1DD5-8DC12E617548}"/>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527456B3-B888-C9EC-AE4F-5C8550EBF09E}"/>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384048" y="164592"/>
            <a:ext cx="2157984" cy="274320"/>
          </a:xfrm>
          <a:prstGeom prst="rect">
            <a:avLst/>
          </a:prstGeom>
          <a:noFill/>
          <a:ln/>
        </p:spPr>
        <p:txBody>
          <a:bodyPr wrap="square" lIns="0" tIns="0" rIns="0" bIns="0" rtlCol="0" anchor="ctr"/>
          <a:lstStyle/>
          <a:p>
            <a:pPr marL="0" indent="0">
              <a:buNone/>
            </a:pPr>
            <a:r>
              <a:rPr lang="en-US" sz="1100" b="1" dirty="0">
                <a:solidFill>
                  <a:srgbClr val="FFFFFF"/>
                </a:solidFill>
                <a:latin typeface="Times New Roman" panose="02020603050405020304" pitchFamily="18" charset="0"/>
                <a:ea typeface="Calibri" pitchFamily="34" charset="-122"/>
                <a:cs typeface="Times New Roman" panose="02020603050405020304" pitchFamily="18" charset="0"/>
              </a:rPr>
              <a:t>CASH · PAIE EN MASSE</a:t>
            </a:r>
            <a:endParaRPr lang="en-US" sz="1100" dirty="0">
              <a:latin typeface="Times New Roman" panose="02020603050405020304" pitchFamily="18" charset="0"/>
              <a:cs typeface="Times New Roman" panose="02020603050405020304" pitchFamily="18" charset="0"/>
            </a:endParaRPr>
          </a:p>
        </p:txBody>
      </p:sp>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Paiement Salaires (Pro C'Cash)</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Effectuez vos paiements de salaires en masse et en express. Réduction des risques, des délais et des coûts liés à la gestion manuelle de la paie.</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Paiement en masse rapide et sécurisé</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Traçabilité complète des opérations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Tarification préférentielle pour les entreprises</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Supprime les frais de déplacement et de manipulation de fonds</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B81E0DF5-43E2-75FB-130C-B68BD9151857}"/>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011A9295-568D-D452-C14E-3E775213EF79}"/>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83EE8ECC-259E-EA39-8777-8B5B1FAA5D8A}"/>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566F99C0-1850-D412-0C63-6AED4E73D65E}"/>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bg>
      <p:bgPr>
        <a:solidFill>
          <a:schemeClr val="bg1"/>
        </a:solidFill>
        <a:effectLst/>
      </p:bgPr>
    </p:bg>
    <p:spTree>
      <p:nvGrpSpPr>
        <p:cNvPr id="1" name=""/>
        <p:cNvGrpSpPr/>
        <p:nvPr/>
      </p:nvGrpSpPr>
      <p:grpSpPr>
        <a:xfrm>
          <a:off x="0" y="0"/>
          <a:ext cx="0" cy="0"/>
          <a:chOff x="0" y="0"/>
          <a:chExt cx="0" cy="0"/>
        </a:xfrm>
      </p:grpSpPr>
      <p:sp>
        <p:nvSpPr>
          <p:cNvPr id="5" name="Text 3"/>
          <p:cNvSpPr/>
          <p:nvPr/>
        </p:nvSpPr>
        <p:spPr>
          <a:xfrm>
            <a:off x="365760" y="502920"/>
            <a:ext cx="8412480" cy="594360"/>
          </a:xfrm>
          <a:prstGeom prst="rect">
            <a:avLst/>
          </a:prstGeom>
          <a:noFill/>
          <a:ln/>
        </p:spPr>
        <p:txBody>
          <a:bodyPr wrap="square" rtlCol="0" anchor="ctr"/>
          <a:lstStyle/>
          <a:p>
            <a:pPr marL="0" indent="0">
              <a:buNone/>
            </a:pPr>
            <a:r>
              <a:rPr lang="en-US" sz="3600" b="1" dirty="0">
                <a:solidFill>
                  <a:srgbClr val="0A3D7A"/>
                </a:solidFill>
                <a:latin typeface="Times New Roman" panose="02020603050405020304" pitchFamily="18" charset="0"/>
                <a:ea typeface="Calibri" pitchFamily="34" charset="-122"/>
                <a:cs typeface="Times New Roman" panose="02020603050405020304" pitchFamily="18" charset="0"/>
              </a:rPr>
              <a:t>API Paiement en Ligne</a:t>
            </a:r>
            <a:endParaRPr lang="en-US" sz="3600" dirty="0">
              <a:latin typeface="Times New Roman" panose="02020603050405020304" pitchFamily="18" charset="0"/>
              <a:cs typeface="Times New Roman" panose="02020603050405020304" pitchFamily="18" charset="0"/>
            </a:endParaRPr>
          </a:p>
        </p:txBody>
      </p:sp>
      <p:sp>
        <p:nvSpPr>
          <p:cNvPr id="7" name="Shape 5"/>
          <p:cNvSpPr/>
          <p:nvPr/>
        </p:nvSpPr>
        <p:spPr>
          <a:xfrm>
            <a:off x="365760" y="1143000"/>
            <a:ext cx="5303520" cy="3383280"/>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BJ" sz="3200">
              <a:latin typeface="Times New Roman" panose="02020603050405020304" pitchFamily="18" charset="0"/>
              <a:cs typeface="Times New Roman" panose="02020603050405020304" pitchFamily="18" charset="0"/>
            </a:endParaRPr>
          </a:p>
        </p:txBody>
      </p:sp>
      <p:sp>
        <p:nvSpPr>
          <p:cNvPr id="8" name="Text 6"/>
          <p:cNvSpPr/>
          <p:nvPr/>
        </p:nvSpPr>
        <p:spPr>
          <a:xfrm>
            <a:off x="502920" y="1234440"/>
            <a:ext cx="5029200"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À propos</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502920" y="1572768"/>
            <a:ext cx="5029200" cy="1280160"/>
          </a:xfrm>
          <a:prstGeom prst="rect">
            <a:avLst/>
          </a:prstGeom>
          <a:noFill/>
          <a:ln/>
        </p:spPr>
        <p:txBody>
          <a:bodyPr wrap="square" rtlCol="0" anchor="ctr"/>
          <a:lstStyle/>
          <a:p>
            <a:pPr marL="0" indent="0">
              <a:lnSpc>
                <a:spcPct val="150000"/>
              </a:lnSpc>
              <a:buNone/>
            </a:pPr>
            <a:r>
              <a:rPr lang="en-US" sz="1400" dirty="0">
                <a:solidFill>
                  <a:srgbClr val="334155"/>
                </a:solidFill>
                <a:latin typeface="Times New Roman" panose="02020603050405020304" pitchFamily="18" charset="0"/>
                <a:ea typeface="Calibri" pitchFamily="34" charset="-122"/>
                <a:cs typeface="Times New Roman" panose="02020603050405020304" pitchFamily="18" charset="0"/>
              </a:rPr>
              <a:t>Intégrez le paiement mobile C'Cash directement sur votre site web ou application. Connexion directe entre votre plateforme et le réseau Celtiis Cash.</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502920" y="2880360"/>
            <a:ext cx="5029200" cy="27432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Avantages clés</a:t>
            </a:r>
            <a:endParaRPr lang="en-US" sz="1400" dirty="0">
              <a:latin typeface="Times New Roman" panose="02020603050405020304" pitchFamily="18" charset="0"/>
              <a:cs typeface="Times New Roman" panose="02020603050405020304" pitchFamily="18" charset="0"/>
            </a:endParaRPr>
          </a:p>
        </p:txBody>
      </p:sp>
      <p:sp>
        <p:nvSpPr>
          <p:cNvPr id="11" name="Text 9"/>
          <p:cNvSpPr/>
          <p:nvPr/>
        </p:nvSpPr>
        <p:spPr>
          <a:xfrm>
            <a:off x="502920" y="3172968"/>
            <a:ext cx="5029200" cy="1234440"/>
          </a:xfrm>
          <a:prstGeom prst="rect">
            <a:avLst/>
          </a:prstGeom>
          <a:noFill/>
          <a:ln/>
        </p:spPr>
        <p:txBody>
          <a:bodyPr wrap="square" rtlCol="0" anchor="ctr"/>
          <a:lstStyle/>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Intégration facile et rapide de l'API C'Cash</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Transactions </a:t>
            </a:r>
            <a:r>
              <a:rPr lang="en-US" sz="1200" dirty="0" err="1">
                <a:solidFill>
                  <a:srgbClr val="334155"/>
                </a:solidFill>
                <a:latin typeface="Times New Roman" panose="02020603050405020304" pitchFamily="18" charset="0"/>
                <a:ea typeface="Calibri" pitchFamily="34" charset="-122"/>
                <a:cs typeface="Times New Roman" panose="02020603050405020304" pitchFamily="18" charset="0"/>
              </a:rPr>
              <a:t>instantanées</a:t>
            </a: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  connexion directe au réseau</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Réduction des coûts de développement et maintenance</a:t>
            </a:r>
            <a:endParaRPr lang="en-US" sz="1200" dirty="0">
              <a:latin typeface="Times New Roman" panose="02020603050405020304" pitchFamily="18" charset="0"/>
              <a:cs typeface="Times New Roman" panose="02020603050405020304" pitchFamily="18" charset="0"/>
            </a:endParaRPr>
          </a:p>
          <a:p>
            <a:pPr marL="342900" indent="-342900">
              <a:lnSpc>
                <a:spcPct val="150000"/>
              </a:lnSpc>
              <a:buSzPct val="100000"/>
              <a:buChar char="•"/>
            </a:pPr>
            <a:r>
              <a:rPr lang="en-US" sz="1200" dirty="0">
                <a:solidFill>
                  <a:srgbClr val="334155"/>
                </a:solidFill>
                <a:latin typeface="Times New Roman" panose="02020603050405020304" pitchFamily="18" charset="0"/>
                <a:ea typeface="Calibri" pitchFamily="34" charset="-122"/>
                <a:cs typeface="Times New Roman" panose="02020603050405020304" pitchFamily="18" charset="0"/>
              </a:rPr>
              <a:t>Transactions protégées de bout en bout</a:t>
            </a:r>
            <a:endParaRPr lang="en-US" sz="1200" dirty="0">
              <a:latin typeface="Times New Roman" panose="02020603050405020304" pitchFamily="18" charset="0"/>
              <a:cs typeface="Times New Roman" panose="02020603050405020304" pitchFamily="18" charset="0"/>
            </a:endParaRPr>
          </a:p>
        </p:txBody>
      </p:sp>
      <p:grpSp>
        <p:nvGrpSpPr>
          <p:cNvPr id="22" name="Groupe 21">
            <a:extLst>
              <a:ext uri="{FF2B5EF4-FFF2-40B4-BE49-F238E27FC236}">
                <a16:creationId xmlns:a16="http://schemas.microsoft.com/office/drawing/2014/main" id="{D5DD9155-2D70-E8F0-5594-BB37655738FE}"/>
              </a:ext>
            </a:extLst>
          </p:cNvPr>
          <p:cNvGrpSpPr/>
          <p:nvPr/>
        </p:nvGrpSpPr>
        <p:grpSpPr>
          <a:xfrm>
            <a:off x="5833872" y="1163319"/>
            <a:ext cx="2944368" cy="1709928"/>
            <a:chOff x="5833872" y="1163319"/>
            <a:chExt cx="2944368" cy="1709928"/>
          </a:xfrm>
        </p:grpSpPr>
        <p:sp>
          <p:nvSpPr>
            <p:cNvPr id="23" name="Shape 10">
              <a:extLst>
                <a:ext uri="{FF2B5EF4-FFF2-40B4-BE49-F238E27FC236}">
                  <a16:creationId xmlns:a16="http://schemas.microsoft.com/office/drawing/2014/main" id="{32F8EF77-9F15-3390-444B-E550B28B255F}"/>
                </a:ext>
              </a:extLst>
            </p:cNvPr>
            <p:cNvSpPr/>
            <p:nvPr/>
          </p:nvSpPr>
          <p:spPr>
            <a:xfrm>
              <a:off x="5833872" y="1163319"/>
              <a:ext cx="2944368" cy="1709928"/>
            </a:xfrm>
            <a:prstGeom prst="rect">
              <a:avLst/>
            </a:prstGeom>
            <a:solidFill>
              <a:srgbClr val="FFFFFF"/>
            </a:solidFill>
            <a:ln w="6350">
              <a:solidFill>
                <a:srgbClr val="E2E8F0"/>
              </a:solidFill>
              <a:prstDash val="solid"/>
            </a:ln>
            <a:effectLst>
              <a:outerShdw blurRad="76200" dist="25400" dir="8100000" algn="bl" rotWithShape="0">
                <a:srgbClr val="000000">
                  <a:alpha val="7000"/>
                </a:srgbClr>
              </a:outerShdw>
            </a:effectLst>
          </p:spPr>
          <p:txBody>
            <a:bodyPr/>
            <a:lstStyle/>
            <a:p>
              <a:endParaRPr lang="fr-FR" sz="14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a:p>
              <a:pPr>
                <a:lnSpc>
                  <a:spcPct val="150000"/>
                </a:lnSpc>
              </a:pPr>
              <a:r>
                <a:rPr lang="fr-FR" sz="1050" dirty="0">
                  <a:latin typeface="Times New Roman" panose="02020603050405020304" pitchFamily="18" charset="0"/>
                  <a:cs typeface="Times New Roman" panose="02020603050405020304" pitchFamily="18" charset="0"/>
                </a:rPr>
                <a:t>Pour toute information complémentaire, contactez : </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Service client : 7300</a:t>
              </a: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Email :</a:t>
              </a:r>
              <a:r>
                <a:rPr lang="fr-FR" sz="1050" dirty="0">
                  <a:latin typeface="Times New Roman" panose="02020603050405020304" pitchFamily="18" charset="0"/>
                  <a:cs typeface="Times New Roman" panose="02020603050405020304" pitchFamily="18" charset="0"/>
                  <a:hlinkClick r:id="rId3"/>
                </a:rPr>
                <a:t>serviceclientbusiness@celtiis.bj</a:t>
              </a:r>
              <a:endParaRPr lang="fr-FR" sz="105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fr-FR" sz="1050" dirty="0">
                  <a:latin typeface="Times New Roman" panose="02020603050405020304" pitchFamily="18" charset="0"/>
                  <a:cs typeface="Times New Roman" panose="02020603050405020304" pitchFamily="18" charset="0"/>
                </a:rPr>
                <a:t>Ou rendez-vous à l’agence la plus proche </a:t>
              </a:r>
              <a:endParaRPr lang="fr-BJ" sz="1050" dirty="0">
                <a:latin typeface="Times New Roman" panose="02020603050405020304" pitchFamily="18" charset="0"/>
                <a:cs typeface="Times New Roman" panose="02020603050405020304" pitchFamily="18" charset="0"/>
              </a:endParaRPr>
            </a:p>
          </p:txBody>
        </p:sp>
        <p:sp>
          <p:nvSpPr>
            <p:cNvPr id="24" name="Text 11">
              <a:extLst>
                <a:ext uri="{FF2B5EF4-FFF2-40B4-BE49-F238E27FC236}">
                  <a16:creationId xmlns:a16="http://schemas.microsoft.com/office/drawing/2014/main" id="{AF875023-A388-2383-97C8-083E25210CF3}"/>
                </a:ext>
              </a:extLst>
            </p:cNvPr>
            <p:cNvSpPr/>
            <p:nvPr/>
          </p:nvSpPr>
          <p:spPr>
            <a:xfrm>
              <a:off x="5925312" y="1190751"/>
              <a:ext cx="2761488" cy="320040"/>
            </a:xfrm>
            <a:prstGeom prst="rect">
              <a:avLst/>
            </a:prstGeom>
            <a:noFill/>
            <a:ln/>
          </p:spPr>
          <p:txBody>
            <a:bodyPr wrap="square" lIns="0" tIns="0" rIns="0" bIns="0" rtlCol="0" anchor="ctr"/>
            <a:lstStyle/>
            <a:p>
              <a:pPr marL="0" indent="0">
                <a:buNone/>
              </a:pPr>
              <a:r>
                <a:rPr lang="en-US" sz="1400" b="1" dirty="0">
                  <a:latin typeface="Times New Roman" panose="02020603050405020304" pitchFamily="18" charset="0"/>
                  <a:ea typeface="Calibri" pitchFamily="34" charset="-122"/>
                  <a:cs typeface="Times New Roman" panose="02020603050405020304" pitchFamily="18" charset="0"/>
                </a:rPr>
                <a:t>Souscription</a:t>
              </a:r>
              <a:endParaRPr lang="en-US" sz="1400" dirty="0">
                <a:latin typeface="Times New Roman" panose="02020603050405020304" pitchFamily="18" charset="0"/>
                <a:cs typeface="Times New Roman" panose="02020603050405020304" pitchFamily="18" charset="0"/>
              </a:endParaRPr>
            </a:p>
          </p:txBody>
        </p:sp>
        <p:sp>
          <p:nvSpPr>
            <p:cNvPr id="25" name="Text 12">
              <a:extLst>
                <a:ext uri="{FF2B5EF4-FFF2-40B4-BE49-F238E27FC236}">
                  <a16:creationId xmlns:a16="http://schemas.microsoft.com/office/drawing/2014/main" id="{511128DE-2266-B87E-D080-1DB0C0D45EC2}"/>
                </a:ext>
              </a:extLst>
            </p:cNvPr>
            <p:cNvSpPr/>
            <p:nvPr/>
          </p:nvSpPr>
          <p:spPr>
            <a:xfrm>
              <a:off x="5833872" y="1680989"/>
              <a:ext cx="2761488" cy="1192257"/>
            </a:xfrm>
            <a:prstGeom prst="rect">
              <a:avLst/>
            </a:prstGeom>
            <a:noFill/>
            <a:ln/>
          </p:spPr>
          <p:txBody>
            <a:bodyPr wrap="square" rtlCol="0" anchor="ctr"/>
            <a:lstStyle/>
            <a:p>
              <a:pPr marL="0" indent="0">
                <a:lnSpc>
                  <a:spcPct val="150000"/>
                </a:lnSpc>
                <a:buNone/>
              </a:pPr>
              <a:endParaRPr lang="en-US" sz="1200" dirty="0">
                <a:latin typeface="Times New Roman" panose="02020603050405020304" pitchFamily="18" charset="0"/>
                <a:cs typeface="Times New Roman" panose="02020603050405020304" pitchFamily="18" charset="0"/>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3014</Words>
  <Application>Microsoft Office PowerPoint</Application>
  <PresentationFormat>Affichage à l'écran (16:9)</PresentationFormat>
  <Paragraphs>651</Paragraphs>
  <Slides>35</Slides>
  <Notes>35</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35</vt:i4>
      </vt:variant>
    </vt:vector>
  </HeadingPairs>
  <TitlesOfParts>
    <vt:vector size="43" baseType="lpstr">
      <vt:lpstr>Aptos</vt:lpstr>
      <vt:lpstr>Arial</vt:lpstr>
      <vt:lpstr>Bierstadt</vt:lpstr>
      <vt:lpstr>Calibri</vt:lpstr>
      <vt:lpstr>Times New Roman</vt:lpstr>
      <vt:lpstr>Wingdings</vt:lpstr>
      <vt:lpstr>Office Theme</vt:lpstr>
      <vt:lpstr>GestaltVTI</vt:lpstr>
      <vt:lpstr>REFONTE SITE WEB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CELTIIS Business – Fiche Web</dc:title>
  <dc:subject>PptxGenJS Presentation</dc:subject>
  <dc:creator>PptxGenJS</dc:creator>
  <cp:lastModifiedBy>Othniel D. Alistair SAH [CELTIIS DCB/DMP]</cp:lastModifiedBy>
  <cp:revision>7</cp:revision>
  <dcterms:created xsi:type="dcterms:W3CDTF">2026-03-31T09:05:20Z</dcterms:created>
  <dcterms:modified xsi:type="dcterms:W3CDTF">2026-03-31T11:40:54Z</dcterms:modified>
</cp:coreProperties>
</file>